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4.xml" ContentType="application/vnd.openxmlformats-officedocument.drawingml.chartshap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rawings/drawing5.xml" ContentType="application/vnd.openxmlformats-officedocument.drawingml.chartshapes+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drawings/drawing6.xml" ContentType="application/vnd.openxmlformats-officedocument.drawingml.chartshape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9.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drawings/drawing7.xml" ContentType="application/vnd.openxmlformats-officedocument.drawingml.chartshapes+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drawings/drawing8.xml" ContentType="application/vnd.openxmlformats-officedocument.drawingml.chartshapes+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drawings/drawing9.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9"/>
  </p:notesMasterIdLst>
  <p:sldIdLst>
    <p:sldId id="290" r:id="rId2"/>
    <p:sldId id="413" r:id="rId3"/>
    <p:sldId id="419" r:id="rId4"/>
    <p:sldId id="757" r:id="rId5"/>
    <p:sldId id="761" r:id="rId6"/>
    <p:sldId id="758" r:id="rId7"/>
    <p:sldId id="710" r:id="rId8"/>
    <p:sldId id="732" r:id="rId9"/>
    <p:sldId id="716" r:id="rId10"/>
    <p:sldId id="545" r:id="rId11"/>
    <p:sldId id="760" r:id="rId12"/>
    <p:sldId id="736" r:id="rId13"/>
    <p:sldId id="750" r:id="rId14"/>
    <p:sldId id="751" r:id="rId15"/>
    <p:sldId id="737" r:id="rId16"/>
    <p:sldId id="476" r:id="rId17"/>
    <p:sldId id="748" r:id="rId18"/>
    <p:sldId id="749" r:id="rId19"/>
    <p:sldId id="359" r:id="rId20"/>
    <p:sldId id="361" r:id="rId21"/>
    <p:sldId id="303" r:id="rId22"/>
    <p:sldId id="519" r:id="rId23"/>
    <p:sldId id="658" r:id="rId24"/>
    <p:sldId id="731" r:id="rId25"/>
    <p:sldId id="726" r:id="rId26"/>
    <p:sldId id="728" r:id="rId27"/>
    <p:sldId id="730" r:id="rId28"/>
    <p:sldId id="756" r:id="rId29"/>
    <p:sldId id="684" r:id="rId30"/>
    <p:sldId id="486" r:id="rId31"/>
    <p:sldId id="667" r:id="rId32"/>
    <p:sldId id="720" r:id="rId33"/>
    <p:sldId id="743" r:id="rId34"/>
    <p:sldId id="744" r:id="rId35"/>
    <p:sldId id="745" r:id="rId36"/>
    <p:sldId id="721" r:id="rId37"/>
    <p:sldId id="664" r:id="rId38"/>
    <p:sldId id="719" r:id="rId39"/>
    <p:sldId id="520" r:id="rId40"/>
    <p:sldId id="676" r:id="rId41"/>
    <p:sldId id="782" r:id="rId42"/>
    <p:sldId id="566" r:id="rId43"/>
    <p:sldId id="754" r:id="rId44"/>
    <p:sldId id="740" r:id="rId45"/>
    <p:sldId id="612" r:id="rId46"/>
    <p:sldId id="439" r:id="rId47"/>
    <p:sldId id="773" r:id="rId48"/>
    <p:sldId id="774" r:id="rId49"/>
    <p:sldId id="775" r:id="rId50"/>
    <p:sldId id="776" r:id="rId51"/>
    <p:sldId id="777" r:id="rId52"/>
    <p:sldId id="779" r:id="rId53"/>
    <p:sldId id="762" r:id="rId54"/>
    <p:sldId id="772" r:id="rId55"/>
    <p:sldId id="780" r:id="rId56"/>
    <p:sldId id="598" r:id="rId57"/>
    <p:sldId id="273" r:id="rId58"/>
    <p:sldId id="781" r:id="rId59"/>
    <p:sldId id="778" r:id="rId60"/>
    <p:sldId id="764" r:id="rId61"/>
    <p:sldId id="767" r:id="rId62"/>
    <p:sldId id="769" r:id="rId63"/>
    <p:sldId id="768" r:id="rId64"/>
    <p:sldId id="771" r:id="rId65"/>
    <p:sldId id="763" r:id="rId66"/>
    <p:sldId id="691" r:id="rId67"/>
    <p:sldId id="747" r:id="rId68"/>
    <p:sldId id="746" r:id="rId69"/>
    <p:sldId id="614" r:id="rId70"/>
    <p:sldId id="692" r:id="rId71"/>
    <p:sldId id="693" r:id="rId72"/>
    <p:sldId id="694" r:id="rId73"/>
    <p:sldId id="695" r:id="rId74"/>
    <p:sldId id="696" r:id="rId75"/>
    <p:sldId id="697" r:id="rId76"/>
    <p:sldId id="698" r:id="rId77"/>
    <p:sldId id="699" r:id="rId78"/>
    <p:sldId id="700" r:id="rId79"/>
    <p:sldId id="701" r:id="rId80"/>
    <p:sldId id="702" r:id="rId81"/>
    <p:sldId id="703" r:id="rId82"/>
    <p:sldId id="704" r:id="rId83"/>
    <p:sldId id="705" r:id="rId84"/>
    <p:sldId id="706" r:id="rId85"/>
    <p:sldId id="707" r:id="rId86"/>
    <p:sldId id="708" r:id="rId87"/>
    <p:sldId id="687" r:id="rId88"/>
    <p:sldId id="688" r:id="rId89"/>
    <p:sldId id="689" r:id="rId90"/>
    <p:sldId id="677" r:id="rId91"/>
    <p:sldId id="675" r:id="rId92"/>
    <p:sldId id="652" r:id="rId93"/>
    <p:sldId id="653" r:id="rId94"/>
    <p:sldId id="654" r:id="rId95"/>
    <p:sldId id="655" r:id="rId96"/>
    <p:sldId id="656" r:id="rId97"/>
    <p:sldId id="657" r:id="rId98"/>
    <p:sldId id="649" r:id="rId99"/>
    <p:sldId id="650" r:id="rId100"/>
    <p:sldId id="641" r:id="rId101"/>
    <p:sldId id="642" r:id="rId102"/>
    <p:sldId id="643" r:id="rId103"/>
    <p:sldId id="639" r:id="rId104"/>
    <p:sldId id="640" r:id="rId105"/>
    <p:sldId id="611" r:id="rId106"/>
    <p:sldId id="507" r:id="rId107"/>
    <p:sldId id="512" r:id="rId108"/>
    <p:sldId id="605" r:id="rId109"/>
    <p:sldId id="591" r:id="rId110"/>
    <p:sldId id="587" r:id="rId111"/>
    <p:sldId id="588" r:id="rId112"/>
    <p:sldId id="579" r:id="rId113"/>
    <p:sldId id="580" r:id="rId114"/>
    <p:sldId id="581" r:id="rId115"/>
    <p:sldId id="582" r:id="rId116"/>
    <p:sldId id="583" r:id="rId117"/>
    <p:sldId id="584" r:id="rId118"/>
    <p:sldId id="585" r:id="rId119"/>
    <p:sldId id="586" r:id="rId120"/>
    <p:sldId id="573" r:id="rId121"/>
    <p:sldId id="574" r:id="rId122"/>
    <p:sldId id="575" r:id="rId123"/>
    <p:sldId id="560" r:id="rId124"/>
    <p:sldId id="561" r:id="rId125"/>
    <p:sldId id="562" r:id="rId126"/>
    <p:sldId id="551" r:id="rId127"/>
    <p:sldId id="552" r:id="rId128"/>
    <p:sldId id="553" r:id="rId129"/>
    <p:sldId id="546" r:id="rId130"/>
    <p:sldId id="529" r:id="rId131"/>
    <p:sldId id="524" r:id="rId132"/>
    <p:sldId id="500" r:id="rId133"/>
    <p:sldId id="501" r:id="rId134"/>
    <p:sldId id="502" r:id="rId135"/>
    <p:sldId id="466" r:id="rId136"/>
    <p:sldId id="474" r:id="rId137"/>
    <p:sldId id="467" r:id="rId138"/>
    <p:sldId id="468" r:id="rId139"/>
    <p:sldId id="469" r:id="rId140"/>
    <p:sldId id="470" r:id="rId141"/>
    <p:sldId id="441" r:id="rId142"/>
    <p:sldId id="440" r:id="rId143"/>
    <p:sldId id="405" r:id="rId144"/>
    <p:sldId id="412" r:id="rId145"/>
    <p:sldId id="403" r:id="rId146"/>
    <p:sldId id="404" r:id="rId147"/>
    <p:sldId id="398" r:id="rId148"/>
    <p:sldId id="396" r:id="rId149"/>
    <p:sldId id="394" r:id="rId150"/>
    <p:sldId id="434" r:id="rId151"/>
    <p:sldId id="438" r:id="rId152"/>
    <p:sldId id="436" r:id="rId153"/>
    <p:sldId id="395" r:id="rId154"/>
    <p:sldId id="320" r:id="rId155"/>
    <p:sldId id="386" r:id="rId156"/>
    <p:sldId id="387" r:id="rId157"/>
    <p:sldId id="388" r:id="rId158"/>
    <p:sldId id="385" r:id="rId159"/>
    <p:sldId id="380" r:id="rId160"/>
    <p:sldId id="367" r:id="rId161"/>
    <p:sldId id="406" r:id="rId162"/>
    <p:sldId id="407" r:id="rId163"/>
    <p:sldId id="358" r:id="rId164"/>
    <p:sldId id="321" r:id="rId165"/>
    <p:sldId id="421" r:id="rId166"/>
    <p:sldId id="322" r:id="rId167"/>
    <p:sldId id="323" r:id="rId168"/>
    <p:sldId id="309" r:id="rId169"/>
    <p:sldId id="324" r:id="rId170"/>
    <p:sldId id="353" r:id="rId171"/>
    <p:sldId id="420" r:id="rId172"/>
    <p:sldId id="430" r:id="rId173"/>
    <p:sldId id="431" r:id="rId174"/>
    <p:sldId id="432" r:id="rId175"/>
    <p:sldId id="370" r:id="rId176"/>
    <p:sldId id="368" r:id="rId177"/>
    <p:sldId id="354" r:id="rId1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757"/>
            <p14:sldId id="761"/>
            <p14:sldId id="758"/>
            <p14:sldId id="710"/>
            <p14:sldId id="732"/>
            <p14:sldId id="716"/>
            <p14:sldId id="545"/>
            <p14:sldId id="760"/>
            <p14:sldId id="736"/>
            <p14:sldId id="750"/>
            <p14:sldId id="751"/>
            <p14:sldId id="737"/>
            <p14:sldId id="476"/>
            <p14:sldId id="748"/>
            <p14:sldId id="749"/>
            <p14:sldId id="359"/>
            <p14:sldId id="361"/>
            <p14:sldId id="303"/>
            <p14:sldId id="519"/>
            <p14:sldId id="658"/>
            <p14:sldId id="731"/>
            <p14:sldId id="726"/>
            <p14:sldId id="728"/>
            <p14:sldId id="730"/>
            <p14:sldId id="756"/>
            <p14:sldId id="684"/>
            <p14:sldId id="486"/>
            <p14:sldId id="667"/>
            <p14:sldId id="720"/>
            <p14:sldId id="743"/>
            <p14:sldId id="744"/>
            <p14:sldId id="745"/>
            <p14:sldId id="721"/>
            <p14:sldId id="664"/>
            <p14:sldId id="719"/>
            <p14:sldId id="520"/>
            <p14:sldId id="676"/>
            <p14:sldId id="782"/>
            <p14:sldId id="566"/>
            <p14:sldId id="754"/>
            <p14:sldId id="740"/>
            <p14:sldId id="612"/>
            <p14:sldId id="439"/>
            <p14:sldId id="773"/>
            <p14:sldId id="774"/>
            <p14:sldId id="775"/>
            <p14:sldId id="776"/>
            <p14:sldId id="777"/>
            <p14:sldId id="779"/>
            <p14:sldId id="762"/>
            <p14:sldId id="772"/>
            <p14:sldId id="780"/>
            <p14:sldId id="598"/>
            <p14:sldId id="273"/>
            <p14:sldId id="781"/>
            <p14:sldId id="778"/>
            <p14:sldId id="764"/>
            <p14:sldId id="767"/>
            <p14:sldId id="769"/>
            <p14:sldId id="768"/>
            <p14:sldId id="771"/>
            <p14:sldId id="763"/>
            <p14:sldId id="691"/>
            <p14:sldId id="747"/>
            <p14:sldId id="746"/>
            <p14:sldId id="614"/>
            <p14:sldId id="692"/>
            <p14:sldId id="693"/>
            <p14:sldId id="694"/>
            <p14:sldId id="695"/>
            <p14:sldId id="696"/>
            <p14:sldId id="697"/>
            <p14:sldId id="698"/>
            <p14:sldId id="699"/>
            <p14:sldId id="700"/>
            <p14:sldId id="701"/>
            <p14:sldId id="702"/>
            <p14:sldId id="703"/>
            <p14:sldId id="704"/>
            <p14:sldId id="705"/>
            <p14:sldId id="706"/>
            <p14:sldId id="707"/>
            <p14:sldId id="708"/>
            <p14:sldId id="687"/>
            <p14:sldId id="688"/>
            <p14:sldId id="689"/>
            <p14:sldId id="677"/>
            <p14:sldId id="675"/>
            <p14:sldId id="652"/>
            <p14:sldId id="653"/>
            <p14:sldId id="654"/>
            <p14:sldId id="655"/>
            <p14:sldId id="656"/>
            <p14:sldId id="657"/>
            <p14:sldId id="649"/>
            <p14:sldId id="650"/>
            <p14:sldId id="641"/>
            <p14:sldId id="642"/>
            <p14:sldId id="643"/>
            <p14:sldId id="639"/>
            <p14:sldId id="640"/>
            <p14:sldId id="611"/>
            <p14:sldId id="507"/>
            <p14:sldId id="512"/>
            <p14:sldId id="605"/>
            <p14:sldId id="591"/>
            <p14:sldId id="587"/>
            <p14:sldId id="588"/>
            <p14:sldId id="579"/>
            <p14:sldId id="580"/>
            <p14:sldId id="581"/>
            <p14:sldId id="582"/>
            <p14:sldId id="583"/>
            <p14:sldId id="584"/>
            <p14:sldId id="585"/>
            <p14:sldId id="586"/>
            <p14:sldId id="573"/>
            <p14:sldId id="574"/>
            <p14:sldId id="575"/>
            <p14:sldId id="560"/>
            <p14:sldId id="561"/>
            <p14:sldId id="562"/>
            <p14:sldId id="551"/>
            <p14:sldId id="552"/>
            <p14:sldId id="553"/>
            <p14:sldId id="546"/>
            <p14:sldId id="529"/>
            <p14:sldId id="524"/>
            <p14:sldId id="500"/>
            <p14:sldId id="501"/>
            <p14:sldId id="502"/>
            <p14:sldId id="466"/>
            <p14:sldId id="474"/>
            <p14:sldId id="467"/>
            <p14:sldId id="468"/>
            <p14:sldId id="469"/>
            <p14:sldId id="470"/>
            <p14:sldId id="441"/>
            <p14:sldId id="440"/>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DDC4"/>
    <a:srgbClr val="94895C"/>
    <a:srgbClr val="D8C79D"/>
    <a:srgbClr val="011C57"/>
    <a:srgbClr val="F0746C"/>
    <a:srgbClr val="366092"/>
    <a:srgbClr val="D5AA2D"/>
    <a:srgbClr val="3F2F1B"/>
    <a:srgbClr val="B4D3FF"/>
    <a:srgbClr val="F399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678" autoAdjust="0"/>
    <p:restoredTop sz="91758"/>
  </p:normalViewPr>
  <p:slideViewPr>
    <p:cSldViewPr snapToGrid="0">
      <p:cViewPr varScale="1">
        <p:scale>
          <a:sx n="102" d="100"/>
          <a:sy n="102" d="100"/>
        </p:scale>
        <p:origin x="132" y="174"/>
      </p:cViewPr>
      <p:guideLst>
        <p:guide orient="horz" pos="2160"/>
        <p:guide pos="3840"/>
      </p:guideLst>
    </p:cSldViewPr>
  </p:slideViewPr>
  <p:notesTextViewPr>
    <p:cViewPr>
      <p:scale>
        <a:sx n="3" d="2"/>
        <a:sy n="3" d="2"/>
      </p:scale>
      <p:origin x="0" y="0"/>
    </p:cViewPr>
  </p:notesTextViewPr>
  <p:sorterViewPr>
    <p:cViewPr>
      <p:scale>
        <a:sx n="180" d="100"/>
        <a:sy n="1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chartUserShapes" Target="../drawings/drawing5.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chartUserShapes" Target="../drawings/drawing6.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chartUserShapes" Target="../drawings/drawing7.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chartUserShapes" Target="../drawings/drawing8.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chartUserShapes" Target="../drawings/drawing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64273155176"/>
          <c:y val="3.7942352444236702E-2"/>
          <c:w val="0.84477617482280698"/>
          <c:h val="0.82645637667503502"/>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c:v>
                </c:pt>
                <c:pt idx="1">
                  <c:v>40</c:v>
                </c:pt>
              </c:numCache>
            </c:numRef>
          </c:val>
          <c:smooth val="0"/>
          <c:extLs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c:v>
                </c:pt>
                <c:pt idx="1">
                  <c:v>60</c:v>
                </c:pt>
              </c:numCache>
            </c:numRef>
          </c:val>
          <c:smooth val="0"/>
          <c:extLs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304832144"/>
        <c:axId val="-1304839936"/>
      </c:lineChart>
      <c:catAx>
        <c:axId val="-130483214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304839936"/>
        <c:crosses val="autoZero"/>
        <c:auto val="1"/>
        <c:lblAlgn val="ctr"/>
        <c:lblOffset val="100"/>
        <c:noMultiLvlLbl val="0"/>
      </c:catAx>
      <c:valAx>
        <c:axId val="-1304839936"/>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(g)</a:t>
                </a:r>
              </a:p>
            </c:rich>
          </c:tx>
          <c:layout>
            <c:manualLayout>
              <c:xMode val="edge"/>
              <c:yMode val="edge"/>
              <c:x val="3.5879847543328902E-2"/>
              <c:y val="0.38417512394283998"/>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304832144"/>
        <c:crosses val="autoZero"/>
        <c:crossBetween val="between"/>
      </c:valAx>
      <c:spPr>
        <a:noFill/>
        <a:ln w="50800">
          <a:solidFill>
            <a:schemeClr val="tx1"/>
          </a:solidFill>
        </a:ln>
        <a:effectLst/>
      </c:spPr>
    </c:plotArea>
    <c:legend>
      <c:legendPos val="t"/>
      <c:layout>
        <c:manualLayout>
          <c:xMode val="edge"/>
          <c:yMode val="edge"/>
          <c:x val="9.8100440794182994E-2"/>
          <c:y val="7.8045969280751401E-2"/>
          <c:w val="0.25515478029361199"/>
          <c:h val="0.15212630883192901"/>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9.0648995583923295E-2"/>
          <c:w val="0.87639062044327798"/>
          <c:h val="0.65147461435279097"/>
        </c:manualLayout>
      </c:layout>
      <c:barChart>
        <c:barDir val="col"/>
        <c:grouping val="clustered"/>
        <c:varyColors val="0"/>
        <c:ser>
          <c:idx val="0"/>
          <c:order val="0"/>
          <c:tx>
            <c:strRef>
              <c:f>Sheet1!$B$1</c:f>
              <c:strCache>
                <c:ptCount val="1"/>
                <c:pt idx="0">
                  <c:v>Short Diapause</c:v>
                </c:pt>
              </c:strCache>
            </c:strRef>
          </c:tx>
          <c:spPr>
            <a:solidFill>
              <a:schemeClr val="tx2">
                <a:lumMod val="60000"/>
                <a:lumOff val="40000"/>
              </a:schemeClr>
            </a:solidFill>
            <a:ln>
              <a:noFill/>
            </a:ln>
            <a:effectLst/>
          </c:spPr>
          <c:invertIfNegative val="0"/>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Sheet1!$B$2:$B$41</c:f>
              <c:numCache>
                <c:formatCode>General</c:formatCode>
                <c:ptCount val="40"/>
                <c:pt idx="0">
                  <c:v>100</c:v>
                </c:pt>
                <c:pt idx="1">
                  <c:v>100</c:v>
                </c:pt>
                <c:pt idx="2">
                  <c:v>100</c:v>
                </c:pt>
                <c:pt idx="3">
                  <c:v>100</c:v>
                </c:pt>
                <c:pt idx="4">
                  <c:v>100</c:v>
                </c:pt>
                <c:pt idx="5">
                  <c:v>100</c:v>
                </c:pt>
                <c:pt idx="6">
                  <c:v>100</c:v>
                </c:pt>
                <c:pt idx="7">
                  <c:v>100</c:v>
                </c:pt>
                <c:pt idx="8">
                  <c:v>100</c:v>
                </c:pt>
                <c:pt idx="9">
                  <c:v>100</c:v>
                </c:pt>
                <c:pt idx="10">
                  <c:v>100</c:v>
                </c:pt>
                <c:pt idx="11">
                  <c:v>100</c:v>
                </c:pt>
                <c:pt idx="12">
                  <c:v>95.833333333333243</c:v>
                </c:pt>
                <c:pt idx="13">
                  <c:v>95.833333333333243</c:v>
                </c:pt>
                <c:pt idx="14">
                  <c:v>95.833333333333243</c:v>
                </c:pt>
                <c:pt idx="15">
                  <c:v>83.333333333333243</c:v>
                </c:pt>
                <c:pt idx="16">
                  <c:v>72.727272727272734</c:v>
                </c:pt>
                <c:pt idx="17">
                  <c:v>68.181818181818187</c:v>
                </c:pt>
                <c:pt idx="18">
                  <c:v>68.181818181818187</c:v>
                </c:pt>
                <c:pt idx="19">
                  <c:v>68.181818181818187</c:v>
                </c:pt>
                <c:pt idx="20">
                  <c:v>63.636363636363633</c:v>
                </c:pt>
                <c:pt idx="21">
                  <c:v>59.090909090909101</c:v>
                </c:pt>
                <c:pt idx="22">
                  <c:v>59.090909090909101</c:v>
                </c:pt>
                <c:pt idx="23">
                  <c:v>59.090909090909101</c:v>
                </c:pt>
                <c:pt idx="24">
                  <c:v>59.090909090909101</c:v>
                </c:pt>
                <c:pt idx="25">
                  <c:v>59.090909090909101</c:v>
                </c:pt>
                <c:pt idx="26">
                  <c:v>59.090909090909101</c:v>
                </c:pt>
                <c:pt idx="27">
                  <c:v>54.545454545454547</c:v>
                </c:pt>
                <c:pt idx="28">
                  <c:v>54.545454545454547</c:v>
                </c:pt>
                <c:pt idx="29">
                  <c:v>54.545454545454547</c:v>
                </c:pt>
                <c:pt idx="30">
                  <c:v>54.545454545454547</c:v>
                </c:pt>
                <c:pt idx="31">
                  <c:v>50</c:v>
                </c:pt>
                <c:pt idx="32">
                  <c:v>50</c:v>
                </c:pt>
                <c:pt idx="33">
                  <c:v>38.095238095238102</c:v>
                </c:pt>
                <c:pt idx="34">
                  <c:v>38.095238095238102</c:v>
                </c:pt>
                <c:pt idx="35">
                  <c:v>38.095238095238102</c:v>
                </c:pt>
                <c:pt idx="36">
                  <c:v>33.333333333333343</c:v>
                </c:pt>
                <c:pt idx="37">
                  <c:v>33.333333333333343</c:v>
                </c:pt>
                <c:pt idx="38">
                  <c:v>33.333333333333343</c:v>
                </c:pt>
                <c:pt idx="39">
                  <c:v>33.333333333333343</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Diapause</c:v>
                </c:pt>
              </c:strCache>
            </c:strRef>
          </c:tx>
          <c:spPr>
            <a:solidFill>
              <a:schemeClr val="accent3">
                <a:lumMod val="60000"/>
                <a:lumOff val="40000"/>
              </a:schemeClr>
            </a:solidFill>
            <a:ln>
              <a:noFill/>
            </a:ln>
            <a:effectLst/>
          </c:spPr>
          <c:invertIfNegative val="0"/>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Sheet1!$C$2:$C$41</c:f>
              <c:numCache>
                <c:formatCode>General</c:formatCode>
                <c:ptCount val="40"/>
                <c:pt idx="0">
                  <c:v>100</c:v>
                </c:pt>
                <c:pt idx="1">
                  <c:v>100</c:v>
                </c:pt>
                <c:pt idx="2">
                  <c:v>100</c:v>
                </c:pt>
                <c:pt idx="3">
                  <c:v>100</c:v>
                </c:pt>
                <c:pt idx="4">
                  <c:v>100</c:v>
                </c:pt>
                <c:pt idx="5">
                  <c:v>100</c:v>
                </c:pt>
                <c:pt idx="6">
                  <c:v>100</c:v>
                </c:pt>
                <c:pt idx="7">
                  <c:v>8</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353455696"/>
        <c:axId val="-1353473328"/>
      </c:barChart>
      <c:catAx>
        <c:axId val="-1353455696"/>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Days after </a:t>
                </a:r>
                <a:r>
                  <a:rPr lang="en-US" dirty="0" err="1"/>
                  <a:t>eclosion</a:t>
                </a:r>
                <a:r>
                  <a:rPr lang="en-US" dirty="0"/>
                  <a:t> into 5th instar </a:t>
                </a:r>
              </a:p>
            </c:rich>
          </c:tx>
          <c:layout>
            <c:manualLayout>
              <c:xMode val="edge"/>
              <c:yMode val="edge"/>
              <c:x val="0.38046842191601099"/>
              <c:y val="0.8868134961390700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353473328"/>
        <c:crosses val="autoZero"/>
        <c:auto val="1"/>
        <c:lblAlgn val="ctr"/>
        <c:lblOffset val="100"/>
        <c:noMultiLvlLbl val="0"/>
      </c:catAx>
      <c:valAx>
        <c:axId val="-1353473328"/>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Percent Larvae (%)</a:t>
                </a:r>
              </a:p>
            </c:rich>
          </c:tx>
          <c:layout>
            <c:manualLayout>
              <c:xMode val="edge"/>
              <c:yMode val="edge"/>
              <c:x val="1.245944517352E-2"/>
              <c:y val="0.245140978836989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353455696"/>
        <c:crosses val="autoZero"/>
        <c:crossBetween val="between"/>
        <c:majorUnit val="25"/>
        <c:minorUnit val="10"/>
      </c:valAx>
      <c:spPr>
        <a:noFill/>
        <a:ln>
          <a:noFill/>
        </a:ln>
        <a:effectLst/>
      </c:spPr>
    </c:plotArea>
    <c:legend>
      <c:legendPos val="b"/>
      <c:layout>
        <c:manualLayout>
          <c:xMode val="edge"/>
          <c:yMode val="edge"/>
          <c:x val="0.37720946340040801"/>
          <c:y val="1.9392778951131399E-2"/>
          <c:w val="0.38202419619422601"/>
          <c:h val="6.1194796302636099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9.0648995583923295E-2"/>
          <c:w val="0.87639062044327798"/>
          <c:h val="0.65147461435279097"/>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Sheet1!$A$2:$A$10</c:f>
              <c:numCache>
                <c:formatCode>General</c:formatCode>
                <c:ptCount val="9"/>
                <c:pt idx="0">
                  <c:v>1</c:v>
                </c:pt>
                <c:pt idx="1">
                  <c:v>5</c:v>
                </c:pt>
                <c:pt idx="2">
                  <c:v>10</c:v>
                </c:pt>
                <c:pt idx="3">
                  <c:v>15</c:v>
                </c:pt>
                <c:pt idx="4">
                  <c:v>20</c:v>
                </c:pt>
                <c:pt idx="5">
                  <c:v>25</c:v>
                </c:pt>
                <c:pt idx="6">
                  <c:v>30</c:v>
                </c:pt>
                <c:pt idx="7">
                  <c:v>35</c:v>
                </c:pt>
                <c:pt idx="8">
                  <c:v>40</c:v>
                </c:pt>
              </c:numCache>
            </c:numRef>
          </c:cat>
          <c:val>
            <c:numRef>
              <c:f>Sheet1!$B$2:$B$10</c:f>
              <c:numCache>
                <c:formatCode>General</c:formatCode>
                <c:ptCount val="9"/>
                <c:pt idx="0">
                  <c:v>100</c:v>
                </c:pt>
                <c:pt idx="1">
                  <c:v>100</c:v>
                </c:pt>
                <c:pt idx="2">
                  <c:v>100</c:v>
                </c:pt>
                <c:pt idx="3">
                  <c:v>100</c:v>
                </c:pt>
                <c:pt idx="4">
                  <c:v>100</c:v>
                </c:pt>
                <c:pt idx="5">
                  <c:v>100</c:v>
                </c:pt>
                <c:pt idx="6">
                  <c:v>100</c:v>
                </c:pt>
                <c:pt idx="7">
                  <c:v>100</c:v>
                </c:pt>
                <c:pt idx="8">
                  <c:v>100</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Sheet1!$A$2:$A$10</c:f>
              <c:numCache>
                <c:formatCode>General</c:formatCode>
                <c:ptCount val="9"/>
                <c:pt idx="0">
                  <c:v>1</c:v>
                </c:pt>
                <c:pt idx="1">
                  <c:v>5</c:v>
                </c:pt>
                <c:pt idx="2">
                  <c:v>10</c:v>
                </c:pt>
                <c:pt idx="3">
                  <c:v>15</c:v>
                </c:pt>
                <c:pt idx="4">
                  <c:v>20</c:v>
                </c:pt>
                <c:pt idx="5">
                  <c:v>25</c:v>
                </c:pt>
                <c:pt idx="6">
                  <c:v>30</c:v>
                </c:pt>
                <c:pt idx="7">
                  <c:v>35</c:v>
                </c:pt>
                <c:pt idx="8">
                  <c:v>40</c:v>
                </c:pt>
              </c:numCache>
            </c:numRef>
          </c:cat>
          <c:val>
            <c:numRef>
              <c:f>Sheet1!$C$2:$C$10</c:f>
              <c:numCache>
                <c:formatCode>General</c:formatCode>
                <c:ptCount val="9"/>
                <c:pt idx="0">
                  <c:v>100</c:v>
                </c:pt>
                <c:pt idx="1">
                  <c:v>100</c:v>
                </c:pt>
                <c:pt idx="2">
                  <c:v>96</c:v>
                </c:pt>
                <c:pt idx="3">
                  <c:v>0</c:v>
                </c:pt>
                <c:pt idx="4">
                  <c:v>0</c:v>
                </c:pt>
                <c:pt idx="5">
                  <c:v>0</c:v>
                </c:pt>
                <c:pt idx="6">
                  <c:v>0</c:v>
                </c:pt>
                <c:pt idx="7">
                  <c:v>0</c:v>
                </c:pt>
                <c:pt idx="8">
                  <c:v>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353608928"/>
        <c:axId val="-1304566784"/>
      </c:barChart>
      <c:catAx>
        <c:axId val="-135360892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304566784"/>
        <c:crosses val="autoZero"/>
        <c:auto val="1"/>
        <c:lblAlgn val="ctr"/>
        <c:lblOffset val="100"/>
        <c:noMultiLvlLbl val="0"/>
      </c:catAx>
      <c:valAx>
        <c:axId val="-1304566784"/>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1.245944517352E-2"/>
              <c:y val="0.245140978836989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353608928"/>
        <c:crosses val="autoZero"/>
        <c:crossBetween val="between"/>
        <c:majorUnit val="25"/>
        <c:minorUnit val="10"/>
      </c:valAx>
      <c:spPr>
        <a:noFill/>
        <a:ln>
          <a:noFill/>
        </a:ln>
        <a:effectLst/>
      </c:spPr>
    </c:plotArea>
    <c:legend>
      <c:legendPos val="b"/>
      <c:layout>
        <c:manualLayout>
          <c:xMode val="edge"/>
          <c:yMode val="edge"/>
          <c:x val="0.37720946340040801"/>
          <c:y val="1.9392778951131399E-2"/>
          <c:w val="0.30273057597846298"/>
          <c:h val="7.6613438709748904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9.0648995583923295E-2"/>
          <c:w val="0.87639062044327798"/>
          <c:h val="0.65147461435279097"/>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Sheet1!$A$2:$A$14</c:f>
              <c:numCache>
                <c:formatCode>General</c:formatCode>
                <c:ptCount val="13"/>
                <c:pt idx="0">
                  <c:v>1</c:v>
                </c:pt>
                <c:pt idx="1">
                  <c:v>5</c:v>
                </c:pt>
                <c:pt idx="2">
                  <c:v>8</c:v>
                </c:pt>
                <c:pt idx="3">
                  <c:v>13</c:v>
                </c:pt>
                <c:pt idx="4">
                  <c:v>16</c:v>
                </c:pt>
                <c:pt idx="5">
                  <c:v>20</c:v>
                </c:pt>
                <c:pt idx="6">
                  <c:v>21</c:v>
                </c:pt>
                <c:pt idx="7">
                  <c:v>22</c:v>
                </c:pt>
                <c:pt idx="8">
                  <c:v>27</c:v>
                </c:pt>
                <c:pt idx="9">
                  <c:v>28</c:v>
                </c:pt>
                <c:pt idx="10">
                  <c:v>32</c:v>
                </c:pt>
                <c:pt idx="11">
                  <c:v>34</c:v>
                </c:pt>
                <c:pt idx="12">
                  <c:v>40</c:v>
                </c:pt>
              </c:numCache>
            </c:numRef>
          </c:cat>
          <c:val>
            <c:numRef>
              <c:f>Sheet1!$B$2:$B$14</c:f>
              <c:numCache>
                <c:formatCode>General</c:formatCode>
                <c:ptCount val="13"/>
                <c:pt idx="0">
                  <c:v>100</c:v>
                </c:pt>
                <c:pt idx="1">
                  <c:v>100</c:v>
                </c:pt>
                <c:pt idx="2">
                  <c:v>100</c:v>
                </c:pt>
                <c:pt idx="3">
                  <c:v>88</c:v>
                </c:pt>
                <c:pt idx="4">
                  <c:v>68</c:v>
                </c:pt>
                <c:pt idx="5">
                  <c:v>64</c:v>
                </c:pt>
                <c:pt idx="6">
                  <c:v>60</c:v>
                </c:pt>
                <c:pt idx="7">
                  <c:v>56</c:v>
                </c:pt>
                <c:pt idx="8">
                  <c:v>56</c:v>
                </c:pt>
                <c:pt idx="9">
                  <c:v>48</c:v>
                </c:pt>
                <c:pt idx="10">
                  <c:v>32</c:v>
                </c:pt>
                <c:pt idx="11">
                  <c:v>28</c:v>
                </c:pt>
                <c:pt idx="12">
                  <c:v>28</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Sheet1!$A$2:$A$14</c:f>
              <c:numCache>
                <c:formatCode>General</c:formatCode>
                <c:ptCount val="13"/>
                <c:pt idx="0">
                  <c:v>1</c:v>
                </c:pt>
                <c:pt idx="1">
                  <c:v>5</c:v>
                </c:pt>
                <c:pt idx="2">
                  <c:v>8</c:v>
                </c:pt>
                <c:pt idx="3">
                  <c:v>13</c:v>
                </c:pt>
                <c:pt idx="4">
                  <c:v>16</c:v>
                </c:pt>
                <c:pt idx="5">
                  <c:v>20</c:v>
                </c:pt>
                <c:pt idx="6">
                  <c:v>21</c:v>
                </c:pt>
                <c:pt idx="7">
                  <c:v>22</c:v>
                </c:pt>
                <c:pt idx="8">
                  <c:v>27</c:v>
                </c:pt>
                <c:pt idx="9">
                  <c:v>28</c:v>
                </c:pt>
                <c:pt idx="10">
                  <c:v>32</c:v>
                </c:pt>
                <c:pt idx="11">
                  <c:v>34</c:v>
                </c:pt>
                <c:pt idx="12">
                  <c:v>40</c:v>
                </c:pt>
              </c:numCache>
            </c:numRef>
          </c:cat>
          <c:val>
            <c:numRef>
              <c:f>Sheet1!$C$2:$C$14</c:f>
              <c:numCache>
                <c:formatCode>General</c:formatCode>
                <c:ptCount val="13"/>
                <c:pt idx="0">
                  <c:v>100</c:v>
                </c:pt>
                <c:pt idx="1">
                  <c:v>100</c:v>
                </c:pt>
                <c:pt idx="2">
                  <c:v>92</c:v>
                </c:pt>
                <c:pt idx="3">
                  <c:v>0</c:v>
                </c:pt>
                <c:pt idx="4">
                  <c:v>0</c:v>
                </c:pt>
                <c:pt idx="5">
                  <c:v>0</c:v>
                </c:pt>
                <c:pt idx="6">
                  <c:v>0</c:v>
                </c:pt>
                <c:pt idx="7">
                  <c:v>0</c:v>
                </c:pt>
                <c:pt idx="8">
                  <c:v>0</c:v>
                </c:pt>
                <c:pt idx="9">
                  <c:v>0</c:v>
                </c:pt>
                <c:pt idx="10">
                  <c:v>0</c:v>
                </c:pt>
                <c:pt idx="11">
                  <c:v>0</c:v>
                </c:pt>
                <c:pt idx="12">
                  <c:v>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306822880"/>
        <c:axId val="-1306698896"/>
      </c:barChart>
      <c:catAx>
        <c:axId val="-1306822880"/>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manualLayout>
              <c:xMode val="edge"/>
              <c:yMode val="edge"/>
              <c:x val="0.38046842191601099"/>
              <c:y val="0.8868134961390700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306698896"/>
        <c:crosses val="autoZero"/>
        <c:auto val="1"/>
        <c:lblAlgn val="ctr"/>
        <c:lblOffset val="100"/>
        <c:noMultiLvlLbl val="0"/>
      </c:catAx>
      <c:valAx>
        <c:axId val="-1306698896"/>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1.245944517352E-2"/>
              <c:y val="0.245140978836989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306822880"/>
        <c:crosses val="autoZero"/>
        <c:crossBetween val="between"/>
        <c:majorUnit val="25"/>
        <c:minorUnit val="10"/>
      </c:valAx>
      <c:spPr>
        <a:noFill/>
        <a:ln>
          <a:noFill/>
        </a:ln>
        <a:effectLst/>
      </c:spPr>
    </c:plotArea>
    <c:legend>
      <c:legendPos val="b"/>
      <c:layout>
        <c:manualLayout>
          <c:xMode val="edge"/>
          <c:yMode val="edge"/>
          <c:x val="0.37720946340040801"/>
          <c:y val="1.9392778951131399E-2"/>
          <c:w val="0.269099838366269"/>
          <c:h val="6.9931924233134296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Not Programmed</c:v>
                </c:pt>
              </c:strCache>
            </c:strRef>
          </c:tx>
          <c:spPr>
            <a:solidFill>
              <a:schemeClr val="accent1"/>
            </a:solidFill>
            <a:ln>
              <a:noFill/>
            </a:ln>
            <a:effectLst/>
          </c:spPr>
          <c:invertIfNegative val="0"/>
          <c:cat>
            <c:strRef>
              <c:f>Sheet1!$A$2:$A$2</c:f>
              <c:strCache>
                <c:ptCount val="1"/>
                <c:pt idx="0">
                  <c:v>Diapause</c:v>
                </c:pt>
              </c:strCache>
            </c:strRef>
          </c:cat>
          <c:val>
            <c:numRef>
              <c:f>Sheet1!$B$2:$B$2</c:f>
              <c:numCache>
                <c:formatCode>General</c:formatCode>
                <c:ptCount val="1"/>
                <c:pt idx="0">
                  <c:v>1</c:v>
                </c:pt>
              </c:numCache>
            </c:numRef>
          </c:val>
          <c:extLst>
            <c:ext xmlns:c16="http://schemas.microsoft.com/office/drawing/2014/chart" uri="{C3380CC4-5D6E-409C-BE32-E72D297353CC}">
              <c16:uniqueId val="{00000000-F61C-4767-BEEB-D890CED352D1}"/>
            </c:ext>
          </c:extLst>
        </c:ser>
        <c:ser>
          <c:idx val="1"/>
          <c:order val="1"/>
          <c:tx>
            <c:strRef>
              <c:f>Sheet1!$C$1</c:f>
              <c:strCache>
                <c:ptCount val="1"/>
                <c:pt idx="0">
                  <c:v>Early</c:v>
                </c:pt>
              </c:strCache>
            </c:strRef>
          </c:tx>
          <c:spPr>
            <a:solidFill>
              <a:schemeClr val="accent2"/>
            </a:solidFill>
            <a:ln>
              <a:noFill/>
            </a:ln>
            <a:effectLst/>
          </c:spPr>
          <c:invertIfNegative val="0"/>
          <c:cat>
            <c:strRef>
              <c:f>Sheet1!$A$2:$A$2</c:f>
              <c:strCache>
                <c:ptCount val="1"/>
                <c:pt idx="0">
                  <c:v>Diapause</c:v>
                </c:pt>
              </c:strCache>
            </c:strRef>
          </c:cat>
          <c:val>
            <c:numRef>
              <c:f>Sheet1!$C$2:$C$2</c:f>
              <c:numCache>
                <c:formatCode>General</c:formatCode>
                <c:ptCount val="1"/>
                <c:pt idx="0">
                  <c:v>56</c:v>
                </c:pt>
              </c:numCache>
            </c:numRef>
          </c:val>
          <c:extLst>
            <c:ext xmlns:c16="http://schemas.microsoft.com/office/drawing/2014/chart" uri="{C3380CC4-5D6E-409C-BE32-E72D297353CC}">
              <c16:uniqueId val="{00000001-F61C-4767-BEEB-D890CED352D1}"/>
            </c:ext>
          </c:extLst>
        </c:ser>
        <c:ser>
          <c:idx val="2"/>
          <c:order val="2"/>
          <c:tx>
            <c:strRef>
              <c:f>Sheet1!$D$1</c:f>
              <c:strCache>
                <c:ptCount val="1"/>
                <c:pt idx="0">
                  <c:v>"True"</c:v>
                </c:pt>
              </c:strCache>
            </c:strRef>
          </c:tx>
          <c:spPr>
            <a:solidFill>
              <a:schemeClr val="accent3"/>
            </a:solidFill>
            <a:ln>
              <a:noFill/>
            </a:ln>
            <a:effectLst/>
          </c:spPr>
          <c:invertIfNegative val="0"/>
          <c:cat>
            <c:strRef>
              <c:f>Sheet1!$A$2:$A$2</c:f>
              <c:strCache>
                <c:ptCount val="1"/>
                <c:pt idx="0">
                  <c:v>Diapause</c:v>
                </c:pt>
              </c:strCache>
            </c:strRef>
          </c:cat>
          <c:val>
            <c:numRef>
              <c:f>Sheet1!$D$2:$D$2</c:f>
              <c:numCache>
                <c:formatCode>General</c:formatCode>
                <c:ptCount val="1"/>
                <c:pt idx="0">
                  <c:v>28</c:v>
                </c:pt>
              </c:numCache>
            </c:numRef>
          </c:val>
          <c:extLst>
            <c:ext xmlns:c16="http://schemas.microsoft.com/office/drawing/2014/chart" uri="{C3380CC4-5D6E-409C-BE32-E72D297353CC}">
              <c16:uniqueId val="{00000002-F61C-4767-BEEB-D890CED352D1}"/>
            </c:ext>
          </c:extLst>
        </c:ser>
        <c:dLbls>
          <c:showLegendKey val="0"/>
          <c:showVal val="0"/>
          <c:showCatName val="0"/>
          <c:showSerName val="0"/>
          <c:showPercent val="0"/>
          <c:showBubbleSize val="0"/>
        </c:dLbls>
        <c:gapWidth val="219"/>
        <c:overlap val="-27"/>
        <c:axId val="-1352566272"/>
        <c:axId val="-1306621024"/>
      </c:barChart>
      <c:catAx>
        <c:axId val="-1352566272"/>
        <c:scaling>
          <c:orientation val="minMax"/>
        </c:scaling>
        <c:delete val="1"/>
        <c:axPos val="b"/>
        <c:numFmt formatCode="General" sourceLinked="1"/>
        <c:majorTickMark val="none"/>
        <c:minorTickMark val="none"/>
        <c:tickLblPos val="nextTo"/>
        <c:crossAx val="-1306621024"/>
        <c:crosses val="autoZero"/>
        <c:auto val="1"/>
        <c:lblAlgn val="ctr"/>
        <c:lblOffset val="100"/>
        <c:noMultiLvlLbl val="0"/>
      </c:catAx>
      <c:valAx>
        <c:axId val="-1306621024"/>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352566272"/>
        <c:crosses val="autoZero"/>
        <c:crossBetween val="between"/>
        <c:majorUnit val="25"/>
        <c:min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9.0648995583923295E-2"/>
          <c:w val="0.87639062044327798"/>
          <c:h val="0.65147461435279097"/>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Sheet1!$A$2:$A$3</c:f>
              <c:strCache>
                <c:ptCount val="2"/>
                <c:pt idx="0">
                  <c:v>Wandering </c:v>
                </c:pt>
                <c:pt idx="1">
                  <c:v>Peak Nutrition</c:v>
                </c:pt>
              </c:strCache>
            </c:strRef>
          </c:cat>
          <c:val>
            <c:numRef>
              <c:f>Sheet1!$B$2:$B$3</c:f>
              <c:numCache>
                <c:formatCode>General</c:formatCode>
                <c:ptCount val="2"/>
                <c:pt idx="0">
                  <c:v>1</c:v>
                </c:pt>
                <c:pt idx="1">
                  <c:v>100</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Sheet1!$A$2:$A$3</c:f>
              <c:strCache>
                <c:ptCount val="2"/>
                <c:pt idx="0">
                  <c:v>Wandering </c:v>
                </c:pt>
                <c:pt idx="1">
                  <c:v>Peak Nutrition</c:v>
                </c:pt>
              </c:strCache>
            </c:strRef>
          </c:cat>
          <c:val>
            <c:numRef>
              <c:f>Sheet1!$C$2:$C$3</c:f>
              <c:numCache>
                <c:formatCode>General</c:formatCode>
                <c:ptCount val="2"/>
                <c:pt idx="0">
                  <c:v>1</c:v>
                </c:pt>
                <c:pt idx="1">
                  <c:v>100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352152976"/>
        <c:axId val="-1352161664"/>
      </c:barChart>
      <c:catAx>
        <c:axId val="-1352152976"/>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Stage </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352161664"/>
        <c:crosses val="autoZero"/>
        <c:auto val="1"/>
        <c:lblAlgn val="ctr"/>
        <c:lblOffset val="100"/>
        <c:noMultiLvlLbl val="0"/>
      </c:catAx>
      <c:valAx>
        <c:axId val="-1352161664"/>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1.245944517352E-2"/>
              <c:y val="0.245140978836989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352152976"/>
        <c:crosses val="autoZero"/>
        <c:crossBetween val="between"/>
        <c:majorUnit val="25"/>
        <c:minorUnit val="10"/>
      </c:valAx>
      <c:spPr>
        <a:noFill/>
        <a:ln>
          <a:noFill/>
        </a:ln>
        <a:effectLst/>
      </c:spPr>
    </c:plotArea>
    <c:legend>
      <c:legendPos val="b"/>
      <c:layout>
        <c:manualLayout>
          <c:xMode val="edge"/>
          <c:yMode val="edge"/>
          <c:x val="0.37720946340040801"/>
          <c:y val="1.9392778951131399E-2"/>
          <c:w val="0.41035733814523201"/>
          <c:h val="8.4660214853722798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9.0648995583923295E-2"/>
          <c:w val="0.87639062044327798"/>
          <c:h val="0.56168156920416701"/>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Sheet1!$B$2:$B$10</c:f>
              <c:numCache>
                <c:formatCode>General</c:formatCode>
                <c:ptCount val="9"/>
                <c:pt idx="0">
                  <c:v>1</c:v>
                </c:pt>
                <c:pt idx="1">
                  <c:v>1</c:v>
                </c:pt>
                <c:pt idx="2">
                  <c:v>100</c:v>
                </c:pt>
                <c:pt idx="3">
                  <c:v>100</c:v>
                </c:pt>
                <c:pt idx="4">
                  <c:v>100</c:v>
                </c:pt>
                <c:pt idx="5">
                  <c:v>100</c:v>
                </c:pt>
                <c:pt idx="6">
                  <c:v>100</c:v>
                </c:pt>
                <c:pt idx="7">
                  <c:v>100</c:v>
                </c:pt>
                <c:pt idx="8">
                  <c:v>100</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Sheet1!$C$2:$C$10</c:f>
              <c:numCache>
                <c:formatCode>General</c:formatCode>
                <c:ptCount val="9"/>
                <c:pt idx="0">
                  <c:v>1</c:v>
                </c:pt>
                <c:pt idx="1">
                  <c:v>1</c:v>
                </c:pt>
                <c:pt idx="2">
                  <c:v>100</c:v>
                </c:pt>
                <c:pt idx="3">
                  <c:v>100</c:v>
                </c:pt>
                <c:pt idx="4">
                  <c:v>100</c:v>
                </c:pt>
                <c:pt idx="5">
                  <c:v>100</c:v>
                </c:pt>
                <c:pt idx="6">
                  <c:v>100</c:v>
                </c:pt>
                <c:pt idx="7">
                  <c:v>100</c:v>
                </c:pt>
                <c:pt idx="8">
                  <c:v>100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352056560"/>
        <c:axId val="-1352083088"/>
      </c:barChart>
      <c:catAx>
        <c:axId val="-1352056560"/>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Time (days)</a:t>
                </a:r>
              </a:p>
            </c:rich>
          </c:tx>
          <c:layout>
            <c:manualLayout>
              <c:xMode val="edge"/>
              <c:yMode val="edge"/>
              <c:x val="0.47253381087780699"/>
              <c:y val="0.8322301795220149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352083088"/>
        <c:crosses val="autoZero"/>
        <c:auto val="1"/>
        <c:lblAlgn val="ctr"/>
        <c:lblOffset val="100"/>
        <c:noMultiLvlLbl val="0"/>
      </c:catAx>
      <c:valAx>
        <c:axId val="-135208308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1.245944517352E-2"/>
              <c:y val="0.245140978836989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352056560"/>
        <c:crosses val="autoZero"/>
        <c:crossBetween val="between"/>
        <c:majorUnit val="25"/>
        <c:minorUnit val="10"/>
      </c:valAx>
      <c:spPr>
        <a:noFill/>
        <a:ln>
          <a:noFill/>
        </a:ln>
        <a:effectLst/>
      </c:spPr>
    </c:plotArea>
    <c:legend>
      <c:legendPos val="b"/>
      <c:layout>
        <c:manualLayout>
          <c:xMode val="edge"/>
          <c:yMode val="edge"/>
          <c:x val="0.37720946340040801"/>
          <c:y val="1.9392778951131399E-2"/>
          <c:w val="0.41035733814523201"/>
          <c:h val="8.4660214853722798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681965429996897E-2"/>
          <c:y val="3.7942352444236702E-2"/>
          <c:w val="0.86173701260315405"/>
          <c:h val="0.82645637667503502"/>
        </c:manualLayout>
      </c:layout>
      <c:lineChart>
        <c:grouping val="standard"/>
        <c:varyColors val="0"/>
        <c:ser>
          <c:idx val="0"/>
          <c:order val="0"/>
          <c:tx>
            <c:strRef>
              <c:f>Sheet1!$B$1</c:f>
              <c:strCache>
                <c:ptCount val="1"/>
                <c:pt idx="0">
                  <c:v>Column1</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dLbls>
            <c:dLbl>
              <c:idx val="0"/>
              <c:layout>
                <c:manualLayout>
                  <c:x val="2.7027027027027001E-2"/>
                  <c:y val="3.2786885245901599E-2"/>
                </c:manualLayout>
              </c:layout>
              <c:tx>
                <c:rich>
                  <a:bodyPr/>
                  <a:lstStyle/>
                  <a:p>
                    <a:r>
                      <a:rPr lang="en-US"/>
                      <a:t>Short Diapause Length</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6CD-4844-9761-0BECF86B5D6A}"/>
                </c:ext>
              </c:extLst>
            </c:dLbl>
            <c:dLbl>
              <c:idx val="1"/>
              <c:tx>
                <c:rich>
                  <a:bodyPr/>
                  <a:lstStyle/>
                  <a:p>
                    <a:r>
                      <a:rPr lang="en-US"/>
                      <a:t>Long</a:t>
                    </a:r>
                    <a:r>
                      <a:rPr lang="en-US" baseline="0"/>
                      <a:t> Diapause Length</a:t>
                    </a:r>
                    <a:endParaRPr 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6CD-4844-9761-0BECF86B5D6A}"/>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Genotype 1</c:v>
                </c:pt>
                <c:pt idx="1">
                  <c:v>Genotype 2</c:v>
                </c:pt>
              </c:strCache>
            </c:strRef>
          </c:cat>
          <c:val>
            <c:numRef>
              <c:f>Sheet1!$B$2:$B$3</c:f>
              <c:numCache>
                <c:formatCode>General</c:formatCode>
                <c:ptCount val="2"/>
                <c:pt idx="0">
                  <c:v>10</c:v>
                </c:pt>
                <c:pt idx="1">
                  <c:v>50</c:v>
                </c:pt>
              </c:numCache>
            </c:numRef>
          </c:val>
          <c:smooth val="0"/>
          <c:extLst>
            <c:ext xmlns:c16="http://schemas.microsoft.com/office/drawing/2014/chart" uri="{C3380CC4-5D6E-409C-BE32-E72D297353CC}">
              <c16:uniqueId val="{00000000-FD67-489F-8EE6-1EF4616E2C2E}"/>
            </c:ext>
          </c:extLst>
        </c:ser>
        <c:dLbls>
          <c:showLegendKey val="0"/>
          <c:showVal val="0"/>
          <c:showCatName val="0"/>
          <c:showSerName val="0"/>
          <c:showPercent val="0"/>
          <c:showBubbleSize val="0"/>
        </c:dLbls>
        <c:marker val="1"/>
        <c:smooth val="0"/>
        <c:axId val="-1335659984"/>
        <c:axId val="-1335670896"/>
      </c:lineChart>
      <c:catAx>
        <c:axId val="-13356599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335670896"/>
        <c:crosses val="autoZero"/>
        <c:auto val="1"/>
        <c:lblAlgn val="ctr"/>
        <c:lblOffset val="100"/>
        <c:noMultiLvlLbl val="0"/>
      </c:catAx>
      <c:valAx>
        <c:axId val="-1335670896"/>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Stored</a:t>
                </a:r>
                <a:r>
                  <a:rPr lang="en-US" baseline="0" dirty="0">
                    <a:solidFill>
                      <a:schemeClr val="tx1"/>
                    </a:solidFill>
                  </a:rPr>
                  <a:t> Nutrition</a:t>
                </a:r>
                <a:endParaRPr lang="en-US" dirty="0">
                  <a:solidFill>
                    <a:schemeClr val="tx1"/>
                  </a:solidFill>
                </a:endParaRPr>
              </a:p>
            </c:rich>
          </c:tx>
          <c:layout>
            <c:manualLayout>
              <c:xMode val="edge"/>
              <c:yMode val="edge"/>
              <c:x val="5.1139722399564901E-3"/>
              <c:y val="0.32643378081838098"/>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335659984"/>
        <c:crosses val="autoZero"/>
        <c:crossBetween val="between"/>
      </c:valAx>
      <c:spPr>
        <a:noFill/>
        <a:ln w="50800">
          <a:solidFill>
            <a:schemeClr val="tx1"/>
          </a:solidFill>
        </a:ln>
        <a:effectLst/>
      </c:spPr>
    </c:plotArea>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c:v>
                </c:pt>
                <c:pt idx="1">
                  <c:v>25</c:v>
                </c:pt>
              </c:numCache>
            </c:numRef>
          </c:val>
          <c:smooth val="0"/>
          <c:extLs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c:v>
                </c:pt>
                <c:pt idx="1">
                  <c:v>30</c:v>
                </c:pt>
              </c:numCache>
            </c:numRef>
          </c:val>
          <c:smooth val="0"/>
          <c:extLs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1364313856"/>
        <c:axId val="-1364325232"/>
      </c:lineChart>
      <c:catAx>
        <c:axId val="-136431385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01"/>
              <c:y val="0.93881952388626799"/>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64325232"/>
        <c:crosses val="autoZero"/>
        <c:auto val="1"/>
        <c:lblAlgn val="ctr"/>
        <c:lblOffset val="100"/>
        <c:noMultiLvlLbl val="0"/>
      </c:catAx>
      <c:valAx>
        <c:axId val="-1364325232"/>
        <c:scaling>
          <c:orientation val="minMax"/>
          <c:max val="7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364313856"/>
        <c:crosses val="autoZero"/>
        <c:crossBetween val="midCat"/>
      </c:valAx>
      <c:spPr>
        <a:noFill/>
        <a:ln>
          <a:noFill/>
        </a:ln>
        <a:effectLst/>
      </c:spPr>
    </c:plotArea>
    <c:legend>
      <c:legendPos val="b"/>
      <c:layout>
        <c:manualLayout>
          <c:xMode val="edge"/>
          <c:yMode val="edge"/>
          <c:x val="0.79870630301647105"/>
          <c:y val="4.1080802098483603E-2"/>
          <c:w val="0.14453041195937499"/>
          <c:h val="0.1238860704550240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c:v>
                </c:pt>
                <c:pt idx="1">
                  <c:v>50</c:v>
                </c:pt>
                <c:pt idx="2">
                  <c:v>40</c:v>
                </c:pt>
                <c:pt idx="3">
                  <c:v>30</c:v>
                </c:pt>
                <c:pt idx="4">
                  <c:v>20</c:v>
                </c:pt>
              </c:numCache>
            </c:numRef>
          </c:val>
          <c:smooth val="0"/>
          <c:extLs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1336960320"/>
        <c:axId val="-1353675568"/>
      </c:lineChart>
      <c:catAx>
        <c:axId val="-133696032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53675568"/>
        <c:crosses val="autoZero"/>
        <c:auto val="1"/>
        <c:lblAlgn val="ctr"/>
        <c:lblOffset val="100"/>
        <c:noMultiLvlLbl val="0"/>
      </c:catAx>
      <c:valAx>
        <c:axId val="-1353675568"/>
        <c:scaling>
          <c:orientation val="minMax"/>
          <c:max val="70"/>
        </c:scaling>
        <c:delete val="1"/>
        <c:axPos val="l"/>
        <c:numFmt formatCode="General" sourceLinked="0"/>
        <c:majorTickMark val="out"/>
        <c:minorTickMark val="none"/>
        <c:tickLblPos val="nextTo"/>
        <c:crossAx val="-133696032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c:v>
                </c:pt>
                <c:pt idx="1">
                  <c:v>25</c:v>
                </c:pt>
              </c:numCache>
            </c:numRef>
          </c:val>
          <c:smooth val="0"/>
          <c:extLs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c:v>
                </c:pt>
                <c:pt idx="1">
                  <c:v>30</c:v>
                </c:pt>
              </c:numCache>
            </c:numRef>
          </c:val>
          <c:smooth val="0"/>
          <c:extLs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1337626432"/>
        <c:axId val="-1337306160"/>
      </c:lineChart>
      <c:catAx>
        <c:axId val="-133762643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01"/>
              <c:y val="0.93881952388626799"/>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37306160"/>
        <c:crosses val="autoZero"/>
        <c:auto val="1"/>
        <c:lblAlgn val="ctr"/>
        <c:lblOffset val="100"/>
        <c:noMultiLvlLbl val="0"/>
      </c:catAx>
      <c:valAx>
        <c:axId val="-1337306160"/>
        <c:scaling>
          <c:orientation val="minMax"/>
          <c:max val="7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337626432"/>
        <c:crosses val="autoZero"/>
        <c:crossBetween val="midCat"/>
      </c:valAx>
      <c:spPr>
        <a:noFill/>
        <a:ln>
          <a:noFill/>
        </a:ln>
        <a:effectLst/>
      </c:spPr>
    </c:plotArea>
    <c:legend>
      <c:legendPos val="b"/>
      <c:layout>
        <c:manualLayout>
          <c:xMode val="edge"/>
          <c:yMode val="edge"/>
          <c:x val="0.79870630301647105"/>
          <c:y val="4.1080802098483603E-2"/>
          <c:w val="0.14453041195937499"/>
          <c:h val="0.1238860704550240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547718432786203E-2"/>
          <c:y val="3.7942352444236702E-2"/>
          <c:w val="0.84687126458590301"/>
          <c:h val="0.82645637667503502"/>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Sheet1!$A$2:$A$5</c:f>
              <c:strCache>
                <c:ptCount val="4"/>
                <c:pt idx="0">
                  <c:v>Nutrition Peak</c:v>
                </c:pt>
                <c:pt idx="1">
                  <c:v>Diapause  Day 15</c:v>
                </c:pt>
                <c:pt idx="2">
                  <c:v>Diapause  Day 20</c:v>
                </c:pt>
                <c:pt idx="3">
                  <c:v>Diapause  Day 30</c:v>
                </c:pt>
              </c:strCache>
            </c:strRef>
          </c:cat>
          <c:val>
            <c:numRef>
              <c:f>Sheet1!$B$2:$B$5</c:f>
              <c:numCache>
                <c:formatCode>General</c:formatCode>
                <c:ptCount val="4"/>
                <c:pt idx="0">
                  <c:v>40</c:v>
                </c:pt>
                <c:pt idx="1">
                  <c:v>30</c:v>
                </c:pt>
                <c:pt idx="2">
                  <c:v>20</c:v>
                </c:pt>
                <c:pt idx="3">
                  <c:v>10</c:v>
                </c:pt>
              </c:numCache>
            </c:numRef>
          </c:val>
          <c:smooth val="0"/>
          <c:extLs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Sheet1!$A$2:$A$5</c:f>
              <c:strCache>
                <c:ptCount val="4"/>
                <c:pt idx="0">
                  <c:v>Nutrition Peak</c:v>
                </c:pt>
                <c:pt idx="1">
                  <c:v>Diapause  Day 15</c:v>
                </c:pt>
                <c:pt idx="2">
                  <c:v>Diapause  Day 20</c:v>
                </c:pt>
                <c:pt idx="3">
                  <c:v>Diapause  Day 30</c:v>
                </c:pt>
              </c:strCache>
            </c:strRef>
          </c:cat>
          <c:val>
            <c:numRef>
              <c:f>Sheet1!$C$2:$C$5</c:f>
              <c:numCache>
                <c:formatCode>General</c:formatCode>
                <c:ptCount val="4"/>
                <c:pt idx="0">
                  <c:v>60</c:v>
                </c:pt>
                <c:pt idx="1">
                  <c:v>50</c:v>
                </c:pt>
                <c:pt idx="2">
                  <c:v>40</c:v>
                </c:pt>
                <c:pt idx="3">
                  <c:v>30</c:v>
                </c:pt>
              </c:numCache>
            </c:numRef>
          </c:val>
          <c:smooth val="0"/>
          <c:extLs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417865184"/>
        <c:axId val="-1418007600"/>
      </c:lineChart>
      <c:catAx>
        <c:axId val="-141786518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crossAx val="-1418007600"/>
        <c:crosses val="autoZero"/>
        <c:auto val="1"/>
        <c:lblAlgn val="ctr"/>
        <c:lblOffset val="100"/>
        <c:noMultiLvlLbl val="0"/>
      </c:catAx>
      <c:valAx>
        <c:axId val="-1418007600"/>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(g)</a:t>
                </a:r>
              </a:p>
            </c:rich>
          </c:tx>
          <c:layout>
            <c:manualLayout>
              <c:xMode val="edge"/>
              <c:yMode val="edge"/>
              <c:x val="3.11515748031496E-2"/>
              <c:y val="0.30140661852752298"/>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417865184"/>
        <c:crosses val="autoZero"/>
        <c:crossBetween val="between"/>
      </c:valAx>
      <c:spPr>
        <a:noFill/>
        <a:ln w="50800">
          <a:solidFill>
            <a:schemeClr val="tx1"/>
          </a:solidFill>
        </a:ln>
        <a:effectLst/>
      </c:spPr>
    </c:plotArea>
    <c:legend>
      <c:legendPos val="t"/>
      <c:layout>
        <c:manualLayout>
          <c:xMode val="edge"/>
          <c:yMode val="edge"/>
          <c:x val="0.65683533345982303"/>
          <c:y val="7.8046010377734995E-2"/>
          <c:w val="0.25515478029361199"/>
          <c:h val="0.15212630883192901"/>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c:v>
                </c:pt>
                <c:pt idx="1">
                  <c:v>50</c:v>
                </c:pt>
                <c:pt idx="2">
                  <c:v>40</c:v>
                </c:pt>
                <c:pt idx="3">
                  <c:v>30</c:v>
                </c:pt>
                <c:pt idx="4">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c:v>
                </c:pt>
                <c:pt idx="1">
                  <c:v>70</c:v>
                </c:pt>
                <c:pt idx="2">
                  <c:v>60</c:v>
                </c:pt>
                <c:pt idx="3">
                  <c:v>50</c:v>
                </c:pt>
                <c:pt idx="4">
                  <c:v>40</c:v>
                </c:pt>
              </c:numCache>
            </c:numRef>
          </c:val>
          <c:smooth val="0"/>
          <c:extLs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1384193856"/>
        <c:axId val="-1384207728"/>
      </c:lineChart>
      <c:catAx>
        <c:axId val="-138419385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84207728"/>
        <c:crosses val="autoZero"/>
        <c:auto val="1"/>
        <c:lblAlgn val="ctr"/>
        <c:lblOffset val="100"/>
        <c:noMultiLvlLbl val="0"/>
      </c:catAx>
      <c:valAx>
        <c:axId val="-1384207728"/>
        <c:scaling>
          <c:orientation val="minMax"/>
          <c:max val="70"/>
        </c:scaling>
        <c:delete val="1"/>
        <c:axPos val="l"/>
        <c:numFmt formatCode="General" sourceLinked="0"/>
        <c:majorTickMark val="out"/>
        <c:minorTickMark val="none"/>
        <c:tickLblPos val="nextTo"/>
        <c:crossAx val="-138419385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1336185472"/>
        <c:axId val="-1336199456"/>
      </c:lineChart>
      <c:catAx>
        <c:axId val="-133618547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336199456"/>
        <c:crosses val="autoZero"/>
        <c:auto val="1"/>
        <c:lblAlgn val="ctr"/>
        <c:lblOffset val="100"/>
        <c:noMultiLvlLbl val="0"/>
      </c:catAx>
      <c:valAx>
        <c:axId val="-1336199456"/>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336185472"/>
        <c:crosses val="autoZero"/>
        <c:crossBetween val="midCat"/>
      </c:valAx>
      <c:spPr>
        <a:noFill/>
        <a:ln w="50800">
          <a:solidFill>
            <a:schemeClr val="tx1"/>
          </a:solidFill>
        </a:ln>
        <a:effectLst/>
      </c:spPr>
    </c:plotArea>
    <c:legend>
      <c:legendPos val="b"/>
      <c:layout>
        <c:manualLayout>
          <c:xMode val="edge"/>
          <c:yMode val="edge"/>
          <c:x val="3.9044467267678497E-2"/>
          <c:y val="4.4220024382117001E-2"/>
          <c:w val="0.170268553387348"/>
          <c:h val="0.1543580315148259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c:v>
                </c:pt>
                <c:pt idx="1">
                  <c:v>30</c:v>
                </c:pt>
              </c:numCache>
            </c:numRef>
          </c:val>
          <c:smooth val="0"/>
          <c:extLs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1404322064"/>
        <c:axId val="-1404329888"/>
      </c:lineChart>
      <c:catAx>
        <c:axId val="-140432206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404329888"/>
        <c:crosses val="autoZero"/>
        <c:auto val="1"/>
        <c:lblAlgn val="ctr"/>
        <c:lblOffset val="100"/>
        <c:noMultiLvlLbl val="0"/>
      </c:catAx>
      <c:valAx>
        <c:axId val="-1404329888"/>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404322064"/>
        <c:crosses val="autoZero"/>
        <c:crossBetween val="midCat"/>
      </c:valAx>
      <c:spPr>
        <a:noFill/>
        <a:ln w="50800">
          <a:solidFill>
            <a:schemeClr val="tx1"/>
          </a:solidFill>
        </a:ln>
        <a:effectLst/>
      </c:spPr>
    </c:plotArea>
    <c:legend>
      <c:legendPos val="b"/>
      <c:layout>
        <c:manualLayout>
          <c:xMode val="edge"/>
          <c:yMode val="edge"/>
          <c:x val="3.9044467267678497E-2"/>
          <c:y val="4.4220024382117001E-2"/>
          <c:w val="0.16543763551295201"/>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c:v>
                </c:pt>
                <c:pt idx="1">
                  <c:v>30</c:v>
                </c:pt>
              </c:numCache>
            </c:numRef>
          </c:val>
          <c:smooth val="0"/>
          <c:extLs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1270726592"/>
        <c:axId val="-1364794080"/>
      </c:lineChart>
      <c:catAx>
        <c:axId val="-127072659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364794080"/>
        <c:crosses val="autoZero"/>
        <c:auto val="1"/>
        <c:lblAlgn val="ctr"/>
        <c:lblOffset val="100"/>
        <c:noMultiLvlLbl val="0"/>
      </c:catAx>
      <c:valAx>
        <c:axId val="-1364794080"/>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270726592"/>
        <c:crosses val="autoZero"/>
        <c:crossBetween val="midCat"/>
      </c:valAx>
      <c:spPr>
        <a:noFill/>
        <a:ln w="50800">
          <a:solidFill>
            <a:schemeClr val="tx1"/>
          </a:solidFill>
        </a:ln>
        <a:effectLst/>
      </c:spPr>
    </c:plotArea>
    <c:legend>
      <c:legendPos val="b"/>
      <c:layout>
        <c:manualLayout>
          <c:xMode val="edge"/>
          <c:yMode val="edge"/>
          <c:x val="4.3875385142074598E-2"/>
          <c:y val="7.5612247218451306E-2"/>
          <c:w val="0.16181444710715501"/>
          <c:h val="0.1449403646639249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2774729330709"/>
          <c:y val="0.177671560915834"/>
          <c:w val="0.63380381995327095"/>
          <c:h val="0.58587510191090197"/>
        </c:manualLayout>
      </c:layout>
      <c:lineChart>
        <c:grouping val="standard"/>
        <c:varyColors val="0"/>
        <c:ser>
          <c:idx val="0"/>
          <c:order val="0"/>
          <c:tx>
            <c:strRef>
              <c:f>Sheet1!$B$1</c:f>
              <c:strCache>
                <c:ptCount val="1"/>
                <c:pt idx="0">
                  <c:v>Short Diapause Genotype</c:v>
                </c:pt>
              </c:strCache>
            </c:strRef>
          </c:tx>
          <c:spPr>
            <a:ln w="63500" cap="rnd">
              <a:solidFill>
                <a:schemeClr val="accent1"/>
              </a:solidFill>
              <a:round/>
            </a:ln>
            <a:effectLst/>
          </c:spPr>
          <c:marker>
            <c:symbol val="circle"/>
            <c:size val="10"/>
            <c:spPr>
              <a:solidFill>
                <a:srgbClr val="7030A0"/>
              </a:solidFill>
              <a:ln w="9525">
                <a:solidFill>
                  <a:schemeClr val="accent1"/>
                </a:solidFill>
              </a:ln>
              <a:effectLst/>
            </c:spPr>
          </c:marker>
          <c:dPt>
            <c:idx val="7"/>
            <c:marker>
              <c:symbol val="circle"/>
              <c:size val="10"/>
              <c:spPr>
                <a:solidFill>
                  <a:srgbClr val="7030A0"/>
                </a:solidFill>
                <a:ln w="9525">
                  <a:solidFill>
                    <a:srgbClr val="7030A0"/>
                  </a:solidFill>
                </a:ln>
                <a:effectLst/>
              </c:spPr>
            </c:marker>
            <c:bubble3D val="0"/>
            <c:spPr>
              <a:ln w="63500" cap="rnd">
                <a:solidFill>
                  <a:srgbClr val="7030A0"/>
                </a:solidFill>
                <a:round/>
              </a:ln>
              <a:effectLst/>
            </c:spPr>
            <c:extLst>
              <c:ext xmlns:c16="http://schemas.microsoft.com/office/drawing/2014/chart" uri="{C3380CC4-5D6E-409C-BE32-E72D297353CC}">
                <c16:uniqueId val="{00000001-A389-4453-96A7-E99DB9640AE2}"/>
              </c:ext>
            </c:extLst>
          </c:dPt>
          <c:dPt>
            <c:idx val="8"/>
            <c:marker>
              <c:symbol val="circle"/>
              <c:size val="10"/>
              <c:spPr>
                <a:solidFill>
                  <a:srgbClr val="7030A0"/>
                </a:solidFill>
                <a:ln w="9525">
                  <a:solidFill>
                    <a:srgbClr val="7030A0"/>
                  </a:solidFill>
                </a:ln>
                <a:effectLst/>
              </c:spPr>
            </c:marker>
            <c:bubble3D val="0"/>
            <c:spPr>
              <a:ln w="63500" cap="rnd">
                <a:solidFill>
                  <a:srgbClr val="7030A0"/>
                </a:solidFill>
                <a:round/>
              </a:ln>
              <a:effectLst/>
            </c:spPr>
            <c:extLst>
              <c:ext xmlns:c16="http://schemas.microsoft.com/office/drawing/2014/chart" uri="{C3380CC4-5D6E-409C-BE32-E72D297353CC}">
                <c16:uniqueId val="{00000003-A389-4453-96A7-E99DB9640AE2}"/>
              </c:ext>
            </c:extLst>
          </c:dPt>
          <c:dPt>
            <c:idx val="9"/>
            <c:marker>
              <c:symbol val="circle"/>
              <c:size val="10"/>
              <c:spPr>
                <a:solidFill>
                  <a:srgbClr val="7030A0"/>
                </a:solidFill>
                <a:ln w="9525">
                  <a:solidFill>
                    <a:srgbClr val="7030A0"/>
                  </a:solidFill>
                </a:ln>
                <a:effectLst/>
              </c:spPr>
            </c:marker>
            <c:bubble3D val="0"/>
            <c:spPr>
              <a:ln w="63500" cap="rnd">
                <a:solidFill>
                  <a:srgbClr val="7030A0"/>
                </a:solidFill>
                <a:round/>
              </a:ln>
              <a:effectLst/>
            </c:spPr>
            <c:extLst>
              <c:ext xmlns:c16="http://schemas.microsoft.com/office/drawing/2014/chart" uri="{C3380CC4-5D6E-409C-BE32-E72D297353CC}">
                <c16:uniqueId val="{00000005-A389-4453-96A7-E99DB9640AE2}"/>
              </c:ext>
            </c:extLst>
          </c:dPt>
          <c:dPt>
            <c:idx val="10"/>
            <c:marker>
              <c:symbol val="circle"/>
              <c:size val="10"/>
              <c:spPr>
                <a:solidFill>
                  <a:srgbClr val="7030A0"/>
                </a:solidFill>
                <a:ln w="9525">
                  <a:solidFill>
                    <a:srgbClr val="7030A0"/>
                  </a:solidFill>
                </a:ln>
                <a:effectLst/>
              </c:spPr>
            </c:marker>
            <c:bubble3D val="0"/>
            <c:spPr>
              <a:ln w="63500" cap="rnd">
                <a:solidFill>
                  <a:srgbClr val="7030A0"/>
                </a:solidFill>
                <a:round/>
              </a:ln>
              <a:effectLst/>
            </c:spPr>
            <c:extLst>
              <c:ext xmlns:c16="http://schemas.microsoft.com/office/drawing/2014/chart" uri="{C3380CC4-5D6E-409C-BE32-E72D297353CC}">
                <c16:uniqueId val="{00000007-A389-4453-96A7-E99DB9640AE2}"/>
              </c:ext>
            </c:extLst>
          </c:dPt>
          <c:cat>
            <c:numRef>
              <c:f>Sheet1!$A$2:$A$12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Sheet1!$B$2:$B$12</c:f>
              <c:numCache>
                <c:formatCode>General</c:formatCode>
                <c:ptCount val="11"/>
                <c:pt idx="0">
                  <c:v>0</c:v>
                </c:pt>
                <c:pt idx="1">
                  <c:v>0</c:v>
                </c:pt>
                <c:pt idx="2">
                  <c:v>0</c:v>
                </c:pt>
                <c:pt idx="3">
                  <c:v>0</c:v>
                </c:pt>
                <c:pt idx="4">
                  <c:v>0</c:v>
                </c:pt>
                <c:pt idx="5">
                  <c:v>0</c:v>
                </c:pt>
                <c:pt idx="6">
                  <c:v>0</c:v>
                </c:pt>
                <c:pt idx="7">
                  <c:v>92</c:v>
                </c:pt>
                <c:pt idx="8">
                  <c:v>100</c:v>
                </c:pt>
                <c:pt idx="9">
                  <c:v>100</c:v>
                </c:pt>
                <c:pt idx="10">
                  <c:v>100</c:v>
                </c:pt>
              </c:numCache>
            </c:numRef>
          </c:val>
          <c:smooth val="0"/>
          <c:extLst>
            <c:ext xmlns:c16="http://schemas.microsoft.com/office/drawing/2014/chart" uri="{C3380CC4-5D6E-409C-BE32-E72D297353CC}">
              <c16:uniqueId val="{00000000-9DD1-4D57-95E2-D1E0FC7F3AC7}"/>
            </c:ext>
          </c:extLst>
        </c:ser>
        <c:ser>
          <c:idx val="1"/>
          <c:order val="1"/>
          <c:tx>
            <c:strRef>
              <c:f>Sheet1!$C$1</c:f>
              <c:strCache>
                <c:ptCount val="1"/>
                <c:pt idx="0">
                  <c:v>Long Diapause Genotype</c:v>
                </c:pt>
              </c:strCache>
            </c:strRef>
          </c:tx>
          <c:spPr>
            <a:ln w="63500" cap="rnd">
              <a:solidFill>
                <a:srgbClr val="92D050"/>
              </a:solidFill>
              <a:round/>
            </a:ln>
            <a:effectLst/>
          </c:spPr>
          <c:marker>
            <c:symbol val="circle"/>
            <c:size val="10"/>
            <c:spPr>
              <a:solidFill>
                <a:srgbClr val="92D050"/>
              </a:solidFill>
              <a:ln w="9525">
                <a:solidFill>
                  <a:srgbClr val="92D050"/>
                </a:solidFill>
              </a:ln>
              <a:effectLst/>
            </c:spPr>
          </c:marker>
          <c:cat>
            <c:numRef>
              <c:f>Sheet1!$A$2:$A$12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Sheet1!$C$2:$C$12</c:f>
              <c:numCache>
                <c:formatCode>General</c:formatCode>
                <c:ptCount val="11"/>
                <c:pt idx="0">
                  <c:v>0</c:v>
                </c:pt>
                <c:pt idx="1">
                  <c:v>0</c:v>
                </c:pt>
                <c:pt idx="2">
                  <c:v>0</c:v>
                </c:pt>
                <c:pt idx="3">
                  <c:v>0</c:v>
                </c:pt>
                <c:pt idx="4">
                  <c:v>0</c:v>
                </c:pt>
                <c:pt idx="5">
                  <c:v>0</c:v>
                </c:pt>
                <c:pt idx="6">
                  <c:v>0</c:v>
                </c:pt>
                <c:pt idx="7">
                  <c:v>0</c:v>
                </c:pt>
                <c:pt idx="8">
                  <c:v>0</c:v>
                </c:pt>
                <c:pt idx="9">
                  <c:v>96</c:v>
                </c:pt>
                <c:pt idx="10">
                  <c:v>100</c:v>
                </c:pt>
              </c:numCache>
            </c:numRef>
          </c:val>
          <c:smooth val="0"/>
          <c:extLst>
            <c:ext xmlns:c16="http://schemas.microsoft.com/office/drawing/2014/chart" uri="{C3380CC4-5D6E-409C-BE32-E72D297353CC}">
              <c16:uniqueId val="{00000001-9DD1-4D57-95E2-D1E0FC7F3AC7}"/>
            </c:ext>
          </c:extLst>
        </c:ser>
        <c:dLbls>
          <c:showLegendKey val="0"/>
          <c:showVal val="0"/>
          <c:showCatName val="0"/>
          <c:showSerName val="0"/>
          <c:showPercent val="0"/>
          <c:showBubbleSize val="0"/>
        </c:dLbls>
        <c:marker val="1"/>
        <c:smooth val="0"/>
        <c:axId val="-1405915280"/>
        <c:axId val="-1405206880"/>
      </c:lineChart>
      <c:catAx>
        <c:axId val="-1405915280"/>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r>
                  <a:rPr lang="en-US" sz="2400"/>
                  <a:t>Time (days)</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405206880"/>
        <c:crosses val="autoZero"/>
        <c:auto val="1"/>
        <c:lblAlgn val="ctr"/>
        <c:lblOffset val="100"/>
        <c:noMultiLvlLbl val="0"/>
      </c:catAx>
      <c:valAx>
        <c:axId val="-1405206880"/>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sz="2400" dirty="0"/>
                  <a:t>Percent </a:t>
                </a:r>
                <a:r>
                  <a:rPr lang="en-US" sz="2400" baseline="0" dirty="0"/>
                  <a:t> Pupated (%)</a:t>
                </a:r>
                <a:endParaRPr lang="en-US" sz="2400"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405915280"/>
        <c:crosses val="autoZero"/>
        <c:crossBetween val="between"/>
        <c:majorUnit val="25"/>
      </c:valAx>
      <c:spPr>
        <a:noFill/>
        <a:ln>
          <a:noFill/>
        </a:ln>
        <a:effectLst/>
      </c:spPr>
    </c:plotArea>
    <c:plotVisOnly val="1"/>
    <c:dispBlanksAs val="gap"/>
    <c:showDLblsOverMax val="0"/>
  </c:chart>
  <c:spPr>
    <a:solidFill>
      <a:schemeClr val="lt1"/>
    </a:solidFill>
    <a:ln w="25400" cap="flat" cmpd="sng" algn="ctr">
      <a:no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87420332964"/>
          <c:y val="0.177671560915834"/>
          <c:w val="0.82008050665986398"/>
          <c:h val="0.66015333586368996"/>
        </c:manualLayout>
      </c:layout>
      <c:lineChart>
        <c:grouping val="standard"/>
        <c:varyColors val="0"/>
        <c:ser>
          <c:idx val="0"/>
          <c:order val="0"/>
          <c:tx>
            <c:strRef>
              <c:f>Sheet1!$B$1</c:f>
              <c:strCache>
                <c:ptCount val="1"/>
                <c:pt idx="0">
                  <c:v>Short-Diapause</c:v>
                </c:pt>
              </c:strCache>
            </c:strRef>
          </c:tx>
          <c:spPr>
            <a:ln w="63500" cap="rnd">
              <a:solidFill>
                <a:srgbClr val="7030A0"/>
              </a:solidFill>
              <a:round/>
            </a:ln>
            <a:effectLst/>
          </c:spPr>
          <c:marker>
            <c:symbol val="circle"/>
            <c:size val="10"/>
            <c:spPr>
              <a:solidFill>
                <a:srgbClr val="7030A0"/>
              </a:solidFill>
              <a:ln w="9525">
                <a:solidFill>
                  <a:srgbClr val="7030A0"/>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Sheet1!$B$2:$B$41</c:f>
              <c:numCache>
                <c:formatCode>General</c:formatCode>
                <c:ptCount val="40"/>
                <c:pt idx="0">
                  <c:v>0</c:v>
                </c:pt>
                <c:pt idx="1">
                  <c:v>0</c:v>
                </c:pt>
                <c:pt idx="2">
                  <c:v>0</c:v>
                </c:pt>
                <c:pt idx="3">
                  <c:v>0</c:v>
                </c:pt>
                <c:pt idx="4">
                  <c:v>0</c:v>
                </c:pt>
                <c:pt idx="5">
                  <c:v>0</c:v>
                </c:pt>
                <c:pt idx="6">
                  <c:v>0</c:v>
                </c:pt>
                <c:pt idx="7">
                  <c:v>92</c:v>
                </c:pt>
                <c:pt idx="8">
                  <c:v>100</c:v>
                </c:pt>
                <c:pt idx="9">
                  <c:v>100</c:v>
                </c:pt>
                <c:pt idx="10">
                  <c:v>100</c:v>
                </c:pt>
              </c:numCache>
            </c:numRef>
          </c:val>
          <c:smooth val="0"/>
          <c:extLst>
            <c:ext xmlns:c16="http://schemas.microsoft.com/office/drawing/2014/chart" uri="{C3380CC4-5D6E-409C-BE32-E72D297353CC}">
              <c16:uniqueId val="{00000000-9DD1-4D57-95E2-D1E0FC7F3AC7}"/>
            </c:ext>
          </c:extLst>
        </c:ser>
        <c:ser>
          <c:idx val="1"/>
          <c:order val="1"/>
          <c:tx>
            <c:strRef>
              <c:f>Sheet1!$C$1</c:f>
              <c:strCache>
                <c:ptCount val="1"/>
                <c:pt idx="0">
                  <c:v>Long-Diapause</c:v>
                </c:pt>
              </c:strCache>
            </c:strRef>
          </c:tx>
          <c:spPr>
            <a:ln w="63500" cap="rnd">
              <a:solidFill>
                <a:srgbClr val="92D050"/>
              </a:solidFill>
              <a:round/>
            </a:ln>
            <a:effectLst/>
          </c:spPr>
          <c:marker>
            <c:symbol val="circle"/>
            <c:size val="10"/>
            <c:spPr>
              <a:solidFill>
                <a:schemeClr val="accent2"/>
              </a:solidFill>
              <a:ln w="9525">
                <a:solidFill>
                  <a:srgbClr val="92D050"/>
                </a:solidFill>
              </a:ln>
              <a:effectLst/>
            </c:spPr>
          </c:marker>
          <c:dPt>
            <c:idx val="9"/>
            <c:marker>
              <c:symbol val="circle"/>
              <c:size val="10"/>
              <c:spPr>
                <a:solidFill>
                  <a:srgbClr val="92D050"/>
                </a:solidFill>
                <a:ln w="9525">
                  <a:solidFill>
                    <a:srgbClr val="92D050"/>
                  </a:solidFill>
                </a:ln>
                <a:effectLst/>
              </c:spPr>
            </c:marker>
            <c:bubble3D val="0"/>
            <c:extLst>
              <c:ext xmlns:c16="http://schemas.microsoft.com/office/drawing/2014/chart" uri="{C3380CC4-5D6E-409C-BE32-E72D297353CC}">
                <c16:uniqueId val="{00000000-E439-499B-A976-C346726FB0CC}"/>
              </c:ext>
            </c:extLst>
          </c:dPt>
          <c:dPt>
            <c:idx val="10"/>
            <c:marker>
              <c:symbol val="circle"/>
              <c:size val="10"/>
              <c:spPr>
                <a:solidFill>
                  <a:srgbClr val="92D050"/>
                </a:solidFill>
                <a:ln w="9525">
                  <a:solidFill>
                    <a:srgbClr val="92D050"/>
                  </a:solidFill>
                </a:ln>
                <a:effectLst/>
              </c:spPr>
            </c:marker>
            <c:bubble3D val="0"/>
            <c:extLst>
              <c:ext xmlns:c16="http://schemas.microsoft.com/office/drawing/2014/chart" uri="{C3380CC4-5D6E-409C-BE32-E72D297353CC}">
                <c16:uniqueId val="{00000001-E439-499B-A976-C346726FB0CC}"/>
              </c:ext>
            </c:extLst>
          </c:dPt>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Sheet1!$C$2:$C$41</c:f>
              <c:numCache>
                <c:formatCode>General</c:formatCode>
                <c:ptCount val="40"/>
                <c:pt idx="0">
                  <c:v>0</c:v>
                </c:pt>
                <c:pt idx="1">
                  <c:v>0</c:v>
                </c:pt>
                <c:pt idx="2">
                  <c:v>0</c:v>
                </c:pt>
                <c:pt idx="3">
                  <c:v>0</c:v>
                </c:pt>
                <c:pt idx="4">
                  <c:v>0</c:v>
                </c:pt>
                <c:pt idx="5">
                  <c:v>0</c:v>
                </c:pt>
                <c:pt idx="6">
                  <c:v>0</c:v>
                </c:pt>
                <c:pt idx="7">
                  <c:v>0</c:v>
                </c:pt>
                <c:pt idx="8">
                  <c:v>0</c:v>
                </c:pt>
                <c:pt idx="9">
                  <c:v>96</c:v>
                </c:pt>
                <c:pt idx="10">
                  <c:v>100</c:v>
                </c:pt>
              </c:numCache>
            </c:numRef>
          </c:val>
          <c:smooth val="0"/>
          <c:extLst>
            <c:ext xmlns:c16="http://schemas.microsoft.com/office/drawing/2014/chart" uri="{C3380CC4-5D6E-409C-BE32-E72D297353CC}">
              <c16:uniqueId val="{00000001-9DD1-4D57-95E2-D1E0FC7F3AC7}"/>
            </c:ext>
          </c:extLst>
        </c:ser>
        <c:ser>
          <c:idx val="2"/>
          <c:order val="2"/>
          <c:tx>
            <c:strRef>
              <c:f>Sheet1!$D$1</c:f>
              <c:strCache>
                <c:ptCount val="1"/>
                <c:pt idx="0">
                  <c:v>Long-Diapause2</c:v>
                </c:pt>
              </c:strCache>
            </c:strRef>
          </c:tx>
          <c:spPr>
            <a:ln w="63500" cap="rnd">
              <a:solidFill>
                <a:schemeClr val="accent3"/>
              </a:solidFill>
              <a:round/>
            </a:ln>
            <a:effectLst/>
          </c:spPr>
          <c:marker>
            <c:symbol val="circle"/>
            <c:size val="10"/>
            <c:spPr>
              <a:solidFill>
                <a:schemeClr val="accent3"/>
              </a:solidFill>
              <a:ln w="9525">
                <a:solidFill>
                  <a:schemeClr val="accent3"/>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Sheet1!$D$2:$D$41</c:f>
              <c:numCache>
                <c:formatCode>General</c:formatCode>
                <c:ptCount val="4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numCache>
            </c:numRef>
          </c:val>
          <c:smooth val="0"/>
          <c:extLst>
            <c:ext xmlns:c16="http://schemas.microsoft.com/office/drawing/2014/chart" uri="{C3380CC4-5D6E-409C-BE32-E72D297353CC}">
              <c16:uniqueId val="{00000000-3154-47E3-A696-8BDB98E21D66}"/>
            </c:ext>
          </c:extLst>
        </c:ser>
        <c:dLbls>
          <c:showLegendKey val="0"/>
          <c:showVal val="0"/>
          <c:showCatName val="0"/>
          <c:showSerName val="0"/>
          <c:showPercent val="0"/>
          <c:showBubbleSize val="0"/>
        </c:dLbls>
        <c:marker val="1"/>
        <c:smooth val="0"/>
        <c:axId val="-1429992224"/>
        <c:axId val="-1305821552"/>
      </c:lineChart>
      <c:catAx>
        <c:axId val="-1429992224"/>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Time (Days)</a:t>
                </a:r>
              </a:p>
            </c:rich>
          </c:tx>
          <c:layout>
            <c:manualLayout>
              <c:xMode val="edge"/>
              <c:yMode val="edge"/>
              <c:x val="0.47138622388386597"/>
              <c:y val="0.93302782083331004"/>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305821552"/>
        <c:crosses val="autoZero"/>
        <c:auto val="1"/>
        <c:lblAlgn val="ctr"/>
        <c:lblOffset val="100"/>
        <c:tickLblSkip val="2"/>
        <c:tickMarkSkip val="1"/>
        <c:noMultiLvlLbl val="0"/>
      </c:catAx>
      <c:valAx>
        <c:axId val="-1305821552"/>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a:t>
                </a:r>
                <a:r>
                  <a:rPr lang="en-US" baseline="0" dirty="0"/>
                  <a:t> Pupated (%)</a:t>
                </a:r>
                <a:endParaRPr lang="en-US"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429992224"/>
        <c:crosses val="autoZero"/>
        <c:crossBetween val="midCat"/>
        <c:majorUnit val="25"/>
      </c:valAx>
      <c:spPr>
        <a:noFill/>
        <a:ln>
          <a:noFill/>
        </a:ln>
        <a:effectLst/>
      </c:spPr>
    </c:plotArea>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87420332964"/>
          <c:y val="0.177671560915834"/>
          <c:w val="0.82008050665986398"/>
          <c:h val="0.66015333586368996"/>
        </c:manualLayout>
      </c:layout>
      <c:lineChart>
        <c:grouping val="standard"/>
        <c:varyColors val="0"/>
        <c:ser>
          <c:idx val="0"/>
          <c:order val="0"/>
          <c:tx>
            <c:strRef>
              <c:f>Sheet1!$B$1</c:f>
              <c:strCache>
                <c:ptCount val="1"/>
                <c:pt idx="0">
                  <c:v>Short-Diapause</c:v>
                </c:pt>
              </c:strCache>
            </c:strRef>
          </c:tx>
          <c:spPr>
            <a:ln w="63500" cap="rnd">
              <a:solidFill>
                <a:srgbClr val="7030A0"/>
              </a:solidFill>
              <a:round/>
            </a:ln>
            <a:effectLst/>
          </c:spPr>
          <c:marker>
            <c:symbol val="circle"/>
            <c:size val="10"/>
            <c:spPr>
              <a:solidFill>
                <a:srgbClr val="7030A0"/>
              </a:solidFill>
              <a:ln w="9525">
                <a:solidFill>
                  <a:srgbClr val="7030A0"/>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Sheet1!$B$2:$B$41</c:f>
              <c:numCache>
                <c:formatCode>General</c:formatCode>
                <c:ptCount val="40"/>
                <c:pt idx="0">
                  <c:v>0</c:v>
                </c:pt>
                <c:pt idx="1">
                  <c:v>0</c:v>
                </c:pt>
                <c:pt idx="2">
                  <c:v>0</c:v>
                </c:pt>
                <c:pt idx="3">
                  <c:v>0</c:v>
                </c:pt>
                <c:pt idx="4">
                  <c:v>0</c:v>
                </c:pt>
                <c:pt idx="5">
                  <c:v>0</c:v>
                </c:pt>
                <c:pt idx="6">
                  <c:v>0</c:v>
                </c:pt>
                <c:pt idx="7">
                  <c:v>92</c:v>
                </c:pt>
                <c:pt idx="8">
                  <c:v>100</c:v>
                </c:pt>
                <c:pt idx="9">
                  <c:v>100</c:v>
                </c:pt>
                <c:pt idx="10">
                  <c:v>100</c:v>
                </c:pt>
              </c:numCache>
            </c:numRef>
          </c:val>
          <c:smooth val="0"/>
          <c:extLst>
            <c:ext xmlns:c16="http://schemas.microsoft.com/office/drawing/2014/chart" uri="{C3380CC4-5D6E-409C-BE32-E72D297353CC}">
              <c16:uniqueId val="{00000000-9DD1-4D57-95E2-D1E0FC7F3AC7}"/>
            </c:ext>
          </c:extLst>
        </c:ser>
        <c:ser>
          <c:idx val="1"/>
          <c:order val="1"/>
          <c:tx>
            <c:strRef>
              <c:f>Sheet1!$C$1</c:f>
              <c:strCache>
                <c:ptCount val="1"/>
                <c:pt idx="0">
                  <c:v>Long-Diapause</c:v>
                </c:pt>
              </c:strCache>
            </c:strRef>
          </c:tx>
          <c:spPr>
            <a:ln w="63500" cap="rnd">
              <a:solidFill>
                <a:srgbClr val="92D050"/>
              </a:solidFill>
              <a:round/>
            </a:ln>
            <a:effectLst/>
          </c:spPr>
          <c:marker>
            <c:symbol val="circle"/>
            <c:size val="10"/>
            <c:spPr>
              <a:solidFill>
                <a:srgbClr val="92D050"/>
              </a:solidFill>
              <a:ln w="9525">
                <a:solidFill>
                  <a:srgbClr val="92D050"/>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Sheet1!$C$2:$C$41</c:f>
              <c:numCache>
                <c:formatCode>General</c:formatCode>
                <c:ptCount val="40"/>
                <c:pt idx="0">
                  <c:v>0</c:v>
                </c:pt>
                <c:pt idx="1">
                  <c:v>0</c:v>
                </c:pt>
                <c:pt idx="2">
                  <c:v>0</c:v>
                </c:pt>
                <c:pt idx="3">
                  <c:v>0</c:v>
                </c:pt>
                <c:pt idx="4">
                  <c:v>0</c:v>
                </c:pt>
                <c:pt idx="5">
                  <c:v>0</c:v>
                </c:pt>
                <c:pt idx="6">
                  <c:v>0</c:v>
                </c:pt>
                <c:pt idx="7">
                  <c:v>0</c:v>
                </c:pt>
                <c:pt idx="8">
                  <c:v>0</c:v>
                </c:pt>
                <c:pt idx="9">
                  <c:v>96</c:v>
                </c:pt>
                <c:pt idx="10">
                  <c:v>100</c:v>
                </c:pt>
              </c:numCache>
            </c:numRef>
          </c:val>
          <c:smooth val="0"/>
          <c:extLst>
            <c:ext xmlns:c16="http://schemas.microsoft.com/office/drawing/2014/chart" uri="{C3380CC4-5D6E-409C-BE32-E72D297353CC}">
              <c16:uniqueId val="{00000001-9DD1-4D57-95E2-D1E0FC7F3AC7}"/>
            </c:ext>
          </c:extLst>
        </c:ser>
        <c:ser>
          <c:idx val="2"/>
          <c:order val="2"/>
          <c:tx>
            <c:strRef>
              <c:f>Sheet1!$D$1</c:f>
              <c:strCache>
                <c:ptCount val="1"/>
                <c:pt idx="0">
                  <c:v>Long-Diapause2</c:v>
                </c:pt>
              </c:strCache>
            </c:strRef>
          </c:tx>
          <c:spPr>
            <a:ln w="63500" cap="rnd">
              <a:solidFill>
                <a:schemeClr val="accent3"/>
              </a:solidFill>
              <a:round/>
            </a:ln>
            <a:effectLst/>
          </c:spPr>
          <c:marker>
            <c:symbol val="circle"/>
            <c:size val="10"/>
            <c:spPr>
              <a:solidFill>
                <a:schemeClr val="accent3"/>
              </a:solidFill>
              <a:ln w="9525">
                <a:solidFill>
                  <a:schemeClr val="accent3"/>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Sheet1!$D$2:$D$41</c:f>
              <c:numCache>
                <c:formatCode>General</c:formatCode>
                <c:ptCount val="4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numCache>
            </c:numRef>
          </c:val>
          <c:smooth val="0"/>
          <c:extLst>
            <c:ext xmlns:c16="http://schemas.microsoft.com/office/drawing/2014/chart" uri="{C3380CC4-5D6E-409C-BE32-E72D297353CC}">
              <c16:uniqueId val="{00000000-D583-404F-A1C2-16A8336E55B7}"/>
            </c:ext>
          </c:extLst>
        </c:ser>
        <c:ser>
          <c:idx val="3"/>
          <c:order val="3"/>
          <c:tx>
            <c:strRef>
              <c:f>Sheet1!$E$1</c:f>
              <c:strCache>
                <c:ptCount val="1"/>
                <c:pt idx="0">
                  <c:v>Short Genotype</c:v>
                </c:pt>
              </c:strCache>
            </c:strRef>
          </c:tx>
          <c:spPr>
            <a:ln w="63500" cap="rnd">
              <a:solidFill>
                <a:schemeClr val="accent4"/>
              </a:solidFill>
              <a:round/>
            </a:ln>
            <a:effectLst/>
          </c:spPr>
          <c:marker>
            <c:symbol val="circle"/>
            <c:size val="10"/>
            <c:spPr>
              <a:solidFill>
                <a:schemeClr val="accent4"/>
              </a:solidFill>
              <a:ln w="9525">
                <a:solidFill>
                  <a:schemeClr val="accent4"/>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Sheet1!$E$2:$E$41</c:f>
              <c:numCache>
                <c:formatCode>General</c:formatCode>
                <c:ptCount val="40"/>
                <c:pt idx="0">
                  <c:v>0</c:v>
                </c:pt>
                <c:pt idx="1">
                  <c:v>0</c:v>
                </c:pt>
                <c:pt idx="2">
                  <c:v>0</c:v>
                </c:pt>
                <c:pt idx="3">
                  <c:v>0</c:v>
                </c:pt>
                <c:pt idx="4">
                  <c:v>0</c:v>
                </c:pt>
                <c:pt idx="5">
                  <c:v>0</c:v>
                </c:pt>
                <c:pt idx="6">
                  <c:v>0</c:v>
                </c:pt>
                <c:pt idx="7">
                  <c:v>0</c:v>
                </c:pt>
                <c:pt idx="8">
                  <c:v>0</c:v>
                </c:pt>
                <c:pt idx="9">
                  <c:v>0</c:v>
                </c:pt>
                <c:pt idx="10">
                  <c:v>0</c:v>
                </c:pt>
                <c:pt idx="11">
                  <c:v>0</c:v>
                </c:pt>
                <c:pt idx="12">
                  <c:v>4.1666666669999959</c:v>
                </c:pt>
                <c:pt idx="13">
                  <c:v>4.1666666669999959</c:v>
                </c:pt>
                <c:pt idx="14">
                  <c:v>4.1666666669999959</c:v>
                </c:pt>
                <c:pt idx="15">
                  <c:v>16.666666670000001</c:v>
                </c:pt>
                <c:pt idx="16">
                  <c:v>27.272727269999979</c:v>
                </c:pt>
                <c:pt idx="17">
                  <c:v>31.81818182</c:v>
                </c:pt>
                <c:pt idx="18">
                  <c:v>31.81818182</c:v>
                </c:pt>
                <c:pt idx="19">
                  <c:v>31.81818182</c:v>
                </c:pt>
                <c:pt idx="20">
                  <c:v>36.363636360000001</c:v>
                </c:pt>
                <c:pt idx="21">
                  <c:v>40.909090910000003</c:v>
                </c:pt>
                <c:pt idx="22">
                  <c:v>40.909090910000003</c:v>
                </c:pt>
                <c:pt idx="23">
                  <c:v>40.909090910000003</c:v>
                </c:pt>
                <c:pt idx="24">
                  <c:v>40.909090910000003</c:v>
                </c:pt>
                <c:pt idx="25">
                  <c:v>40.909090910000003</c:v>
                </c:pt>
                <c:pt idx="26">
                  <c:v>40.909090910000003</c:v>
                </c:pt>
                <c:pt idx="27">
                  <c:v>45.454545449999998</c:v>
                </c:pt>
                <c:pt idx="28">
                  <c:v>45.454545449999998</c:v>
                </c:pt>
                <c:pt idx="29">
                  <c:v>45.454545449999998</c:v>
                </c:pt>
                <c:pt idx="30">
                  <c:v>45.454545449999998</c:v>
                </c:pt>
                <c:pt idx="31">
                  <c:v>50</c:v>
                </c:pt>
                <c:pt idx="32">
                  <c:v>50</c:v>
                </c:pt>
                <c:pt idx="33">
                  <c:v>61.904761899999997</c:v>
                </c:pt>
                <c:pt idx="34">
                  <c:v>61.904761899999997</c:v>
                </c:pt>
                <c:pt idx="35">
                  <c:v>61.904761899999997</c:v>
                </c:pt>
                <c:pt idx="36">
                  <c:v>66.666666669999998</c:v>
                </c:pt>
                <c:pt idx="37">
                  <c:v>66.666666669999998</c:v>
                </c:pt>
                <c:pt idx="38">
                  <c:v>66.666666669999998</c:v>
                </c:pt>
                <c:pt idx="39">
                  <c:v>66.666666669999998</c:v>
                </c:pt>
              </c:numCache>
            </c:numRef>
          </c:val>
          <c:smooth val="0"/>
          <c:extLst>
            <c:ext xmlns:c16="http://schemas.microsoft.com/office/drawing/2014/chart" uri="{C3380CC4-5D6E-409C-BE32-E72D297353CC}">
              <c16:uniqueId val="{00000001-D583-404F-A1C2-16A8336E55B7}"/>
            </c:ext>
          </c:extLst>
        </c:ser>
        <c:dLbls>
          <c:showLegendKey val="0"/>
          <c:showVal val="0"/>
          <c:showCatName val="0"/>
          <c:showSerName val="0"/>
          <c:showPercent val="0"/>
          <c:showBubbleSize val="0"/>
        </c:dLbls>
        <c:marker val="1"/>
        <c:smooth val="0"/>
        <c:axId val="-1305927760"/>
        <c:axId val="-1306274128"/>
      </c:lineChart>
      <c:catAx>
        <c:axId val="-1305927760"/>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Time (Days)</a:t>
                </a:r>
              </a:p>
            </c:rich>
          </c:tx>
          <c:layout>
            <c:manualLayout>
              <c:xMode val="edge"/>
              <c:yMode val="edge"/>
              <c:x val="0.47138622388386597"/>
              <c:y val="0.93302782083331004"/>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306274128"/>
        <c:crosses val="autoZero"/>
        <c:auto val="1"/>
        <c:lblAlgn val="ctr"/>
        <c:lblOffset val="100"/>
        <c:tickLblSkip val="2"/>
        <c:tickMarkSkip val="1"/>
        <c:noMultiLvlLbl val="0"/>
      </c:catAx>
      <c:valAx>
        <c:axId val="-130627412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a:t>
                </a:r>
                <a:r>
                  <a:rPr lang="en-US" baseline="0" dirty="0"/>
                  <a:t> Pupated (%)</a:t>
                </a:r>
                <a:endParaRPr lang="en-US"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305927760"/>
        <c:crosses val="autoZero"/>
        <c:crossBetween val="midCat"/>
        <c:majorUnit val="25"/>
      </c:valAx>
      <c:spPr>
        <a:noFill/>
        <a:ln>
          <a:noFill/>
        </a:ln>
        <a:effectLst/>
      </c:spPr>
    </c:plotArea>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87420332964"/>
          <c:y val="0.177671560915834"/>
          <c:w val="0.82008050665986398"/>
          <c:h val="0.66015333586368996"/>
        </c:manualLayout>
      </c:layout>
      <c:lineChart>
        <c:grouping val="standard"/>
        <c:varyColors val="0"/>
        <c:ser>
          <c:idx val="0"/>
          <c:order val="0"/>
          <c:tx>
            <c:strRef>
              <c:f>Sheet1!$B$1</c:f>
              <c:strCache>
                <c:ptCount val="1"/>
                <c:pt idx="0">
                  <c:v>Short-Diapause</c:v>
                </c:pt>
              </c:strCache>
            </c:strRef>
          </c:tx>
          <c:spPr>
            <a:ln w="63500" cap="rnd">
              <a:solidFill>
                <a:srgbClr val="7030A0"/>
              </a:solidFill>
              <a:round/>
            </a:ln>
            <a:effectLst/>
          </c:spPr>
          <c:marker>
            <c:symbol val="circle"/>
            <c:size val="10"/>
            <c:spPr>
              <a:solidFill>
                <a:srgbClr val="7030A0"/>
              </a:solidFill>
              <a:ln w="9525">
                <a:solidFill>
                  <a:srgbClr val="7030A0"/>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Sheet1!$B$2:$B$41</c:f>
              <c:numCache>
                <c:formatCode>General</c:formatCode>
                <c:ptCount val="40"/>
                <c:pt idx="0">
                  <c:v>0</c:v>
                </c:pt>
                <c:pt idx="1">
                  <c:v>0</c:v>
                </c:pt>
                <c:pt idx="2">
                  <c:v>0</c:v>
                </c:pt>
                <c:pt idx="3">
                  <c:v>0</c:v>
                </c:pt>
                <c:pt idx="4">
                  <c:v>0</c:v>
                </c:pt>
                <c:pt idx="5">
                  <c:v>0</c:v>
                </c:pt>
                <c:pt idx="6">
                  <c:v>0</c:v>
                </c:pt>
                <c:pt idx="7">
                  <c:v>92</c:v>
                </c:pt>
                <c:pt idx="8">
                  <c:v>100</c:v>
                </c:pt>
                <c:pt idx="9">
                  <c:v>100</c:v>
                </c:pt>
                <c:pt idx="10">
                  <c:v>100</c:v>
                </c:pt>
              </c:numCache>
            </c:numRef>
          </c:val>
          <c:smooth val="0"/>
          <c:extLst>
            <c:ext xmlns:c16="http://schemas.microsoft.com/office/drawing/2014/chart" uri="{C3380CC4-5D6E-409C-BE32-E72D297353CC}">
              <c16:uniqueId val="{00000000-3812-4AA1-A602-311A5B4E55C9}"/>
            </c:ext>
          </c:extLst>
        </c:ser>
        <c:ser>
          <c:idx val="1"/>
          <c:order val="1"/>
          <c:tx>
            <c:strRef>
              <c:f>Sheet1!$C$1</c:f>
              <c:strCache>
                <c:ptCount val="1"/>
                <c:pt idx="0">
                  <c:v>Long-Diapause</c:v>
                </c:pt>
              </c:strCache>
            </c:strRef>
          </c:tx>
          <c:spPr>
            <a:ln w="63500" cap="rnd">
              <a:solidFill>
                <a:srgbClr val="92D050"/>
              </a:solidFill>
              <a:round/>
            </a:ln>
            <a:effectLst/>
          </c:spPr>
          <c:marker>
            <c:symbol val="circle"/>
            <c:size val="10"/>
            <c:spPr>
              <a:solidFill>
                <a:srgbClr val="92D050"/>
              </a:solidFill>
              <a:ln w="9525">
                <a:solidFill>
                  <a:srgbClr val="92D050"/>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Sheet1!$C$2:$C$41</c:f>
              <c:numCache>
                <c:formatCode>General</c:formatCode>
                <c:ptCount val="40"/>
                <c:pt idx="0">
                  <c:v>0</c:v>
                </c:pt>
                <c:pt idx="1">
                  <c:v>0</c:v>
                </c:pt>
                <c:pt idx="2">
                  <c:v>0</c:v>
                </c:pt>
                <c:pt idx="3">
                  <c:v>0</c:v>
                </c:pt>
                <c:pt idx="4">
                  <c:v>0</c:v>
                </c:pt>
                <c:pt idx="5">
                  <c:v>0</c:v>
                </c:pt>
                <c:pt idx="6">
                  <c:v>0</c:v>
                </c:pt>
                <c:pt idx="7">
                  <c:v>0</c:v>
                </c:pt>
                <c:pt idx="8">
                  <c:v>0</c:v>
                </c:pt>
                <c:pt idx="9">
                  <c:v>96</c:v>
                </c:pt>
                <c:pt idx="10">
                  <c:v>100</c:v>
                </c:pt>
              </c:numCache>
            </c:numRef>
          </c:val>
          <c:smooth val="0"/>
          <c:extLst>
            <c:ext xmlns:c16="http://schemas.microsoft.com/office/drawing/2014/chart" uri="{C3380CC4-5D6E-409C-BE32-E72D297353CC}">
              <c16:uniqueId val="{00000001-3812-4AA1-A602-311A5B4E55C9}"/>
            </c:ext>
          </c:extLst>
        </c:ser>
        <c:ser>
          <c:idx val="2"/>
          <c:order val="2"/>
          <c:tx>
            <c:strRef>
              <c:f>Sheet1!$D$1</c:f>
              <c:strCache>
                <c:ptCount val="1"/>
                <c:pt idx="0">
                  <c:v>Long-Diapause2</c:v>
                </c:pt>
              </c:strCache>
            </c:strRef>
          </c:tx>
          <c:spPr>
            <a:ln w="63500" cap="rnd">
              <a:solidFill>
                <a:schemeClr val="accent3"/>
              </a:solidFill>
              <a:round/>
            </a:ln>
            <a:effectLst/>
          </c:spPr>
          <c:marker>
            <c:symbol val="circle"/>
            <c:size val="10"/>
            <c:spPr>
              <a:solidFill>
                <a:schemeClr val="accent3"/>
              </a:solidFill>
              <a:ln w="9525">
                <a:solidFill>
                  <a:schemeClr val="accent3"/>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Sheet1!$D$2:$D$41</c:f>
              <c:numCache>
                <c:formatCode>General</c:formatCode>
                <c:ptCount val="4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numCache>
            </c:numRef>
          </c:val>
          <c:smooth val="0"/>
          <c:extLst>
            <c:ext xmlns:c16="http://schemas.microsoft.com/office/drawing/2014/chart" uri="{C3380CC4-5D6E-409C-BE32-E72D297353CC}">
              <c16:uniqueId val="{00000002-3812-4AA1-A602-311A5B4E55C9}"/>
            </c:ext>
          </c:extLst>
        </c:ser>
        <c:ser>
          <c:idx val="3"/>
          <c:order val="3"/>
          <c:tx>
            <c:strRef>
              <c:f>Sheet1!$E$1</c:f>
              <c:strCache>
                <c:ptCount val="1"/>
                <c:pt idx="0">
                  <c:v>Short Genotype</c:v>
                </c:pt>
              </c:strCache>
            </c:strRef>
          </c:tx>
          <c:spPr>
            <a:ln w="63500" cap="rnd">
              <a:solidFill>
                <a:schemeClr val="accent4"/>
              </a:solidFill>
              <a:round/>
            </a:ln>
            <a:effectLst/>
          </c:spPr>
          <c:marker>
            <c:symbol val="circle"/>
            <c:size val="10"/>
            <c:spPr>
              <a:solidFill>
                <a:schemeClr val="accent4"/>
              </a:solidFill>
              <a:ln w="9525">
                <a:solidFill>
                  <a:schemeClr val="accent4"/>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Sheet1!$E$2:$E$41</c:f>
              <c:numCache>
                <c:formatCode>General</c:formatCode>
                <c:ptCount val="40"/>
                <c:pt idx="0">
                  <c:v>0</c:v>
                </c:pt>
                <c:pt idx="1">
                  <c:v>0</c:v>
                </c:pt>
                <c:pt idx="2">
                  <c:v>0</c:v>
                </c:pt>
                <c:pt idx="3">
                  <c:v>0</c:v>
                </c:pt>
                <c:pt idx="4">
                  <c:v>0</c:v>
                </c:pt>
                <c:pt idx="5">
                  <c:v>0</c:v>
                </c:pt>
                <c:pt idx="6">
                  <c:v>0</c:v>
                </c:pt>
                <c:pt idx="7">
                  <c:v>0</c:v>
                </c:pt>
                <c:pt idx="8">
                  <c:v>0</c:v>
                </c:pt>
                <c:pt idx="9">
                  <c:v>0</c:v>
                </c:pt>
                <c:pt idx="10">
                  <c:v>0</c:v>
                </c:pt>
                <c:pt idx="11">
                  <c:v>0</c:v>
                </c:pt>
                <c:pt idx="12">
                  <c:v>4.1666666669999959</c:v>
                </c:pt>
                <c:pt idx="13">
                  <c:v>4.1666666669999959</c:v>
                </c:pt>
                <c:pt idx="14">
                  <c:v>4.1666666669999959</c:v>
                </c:pt>
                <c:pt idx="15">
                  <c:v>16.666666670000001</c:v>
                </c:pt>
                <c:pt idx="16">
                  <c:v>27.272727269999979</c:v>
                </c:pt>
                <c:pt idx="17">
                  <c:v>31.81818182</c:v>
                </c:pt>
                <c:pt idx="18">
                  <c:v>31.81818182</c:v>
                </c:pt>
                <c:pt idx="19">
                  <c:v>31.81818182</c:v>
                </c:pt>
                <c:pt idx="20">
                  <c:v>36.363636360000001</c:v>
                </c:pt>
                <c:pt idx="21">
                  <c:v>40.909090910000003</c:v>
                </c:pt>
                <c:pt idx="22">
                  <c:v>40.909090910000003</c:v>
                </c:pt>
                <c:pt idx="23">
                  <c:v>40.909090910000003</c:v>
                </c:pt>
                <c:pt idx="24">
                  <c:v>40.909090910000003</c:v>
                </c:pt>
                <c:pt idx="25">
                  <c:v>40.909090910000003</c:v>
                </c:pt>
                <c:pt idx="26">
                  <c:v>40.909090910000003</c:v>
                </c:pt>
                <c:pt idx="27">
                  <c:v>45.454545449999998</c:v>
                </c:pt>
                <c:pt idx="28">
                  <c:v>45.454545449999998</c:v>
                </c:pt>
                <c:pt idx="29">
                  <c:v>45.454545449999998</c:v>
                </c:pt>
                <c:pt idx="30">
                  <c:v>45.454545449999998</c:v>
                </c:pt>
                <c:pt idx="31">
                  <c:v>50</c:v>
                </c:pt>
                <c:pt idx="32">
                  <c:v>50</c:v>
                </c:pt>
                <c:pt idx="33">
                  <c:v>61.904761899999997</c:v>
                </c:pt>
                <c:pt idx="34">
                  <c:v>61.904761899999997</c:v>
                </c:pt>
                <c:pt idx="35">
                  <c:v>61.904761899999997</c:v>
                </c:pt>
                <c:pt idx="36">
                  <c:v>66.666666669999998</c:v>
                </c:pt>
                <c:pt idx="37">
                  <c:v>66.666666669999998</c:v>
                </c:pt>
                <c:pt idx="38">
                  <c:v>66.666666669999998</c:v>
                </c:pt>
                <c:pt idx="39">
                  <c:v>66.666666669999998</c:v>
                </c:pt>
              </c:numCache>
            </c:numRef>
          </c:val>
          <c:smooth val="0"/>
          <c:extLst>
            <c:ext xmlns:c16="http://schemas.microsoft.com/office/drawing/2014/chart" uri="{C3380CC4-5D6E-409C-BE32-E72D297353CC}">
              <c16:uniqueId val="{00000003-3812-4AA1-A602-311A5B4E55C9}"/>
            </c:ext>
          </c:extLst>
        </c:ser>
        <c:dLbls>
          <c:showLegendKey val="0"/>
          <c:showVal val="0"/>
          <c:showCatName val="0"/>
          <c:showSerName val="0"/>
          <c:showPercent val="0"/>
          <c:showBubbleSize val="0"/>
        </c:dLbls>
        <c:marker val="1"/>
        <c:smooth val="0"/>
        <c:axId val="-1254267968"/>
        <c:axId val="-1254253904"/>
      </c:lineChart>
      <c:catAx>
        <c:axId val="-1254267968"/>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Time (Days)</a:t>
                </a:r>
              </a:p>
            </c:rich>
          </c:tx>
          <c:layout>
            <c:manualLayout>
              <c:xMode val="edge"/>
              <c:yMode val="edge"/>
              <c:x val="0.47138622388386597"/>
              <c:y val="0.93302782083331004"/>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254253904"/>
        <c:crosses val="autoZero"/>
        <c:auto val="1"/>
        <c:lblAlgn val="ctr"/>
        <c:lblOffset val="100"/>
        <c:tickLblSkip val="2"/>
        <c:tickMarkSkip val="1"/>
        <c:noMultiLvlLbl val="0"/>
      </c:catAx>
      <c:valAx>
        <c:axId val="-1254253904"/>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a:t>
                </a:r>
                <a:r>
                  <a:rPr lang="en-US" baseline="0" dirty="0"/>
                  <a:t> Pupated (%)</a:t>
                </a:r>
                <a:endParaRPr lang="en-US"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254267968"/>
        <c:crosses val="autoZero"/>
        <c:crossBetween val="midCat"/>
        <c:majorUnit val="25"/>
      </c:valAx>
      <c:spPr>
        <a:noFill/>
        <a:ln>
          <a:noFill/>
        </a:ln>
        <a:effectLst/>
      </c:spPr>
    </c:plotArea>
    <c:plotVisOnly val="1"/>
    <c:dispBlanksAs val="gap"/>
    <c:showDLblsOverMax val="0"/>
  </c:chart>
  <c:spPr>
    <a:solidFill>
      <a:schemeClr val="bg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r>
              <a:rPr lang="en-US" dirty="0"/>
              <a:t>40 Days in</a:t>
            </a:r>
            <a:r>
              <a:rPr lang="en-US" baseline="0" dirty="0"/>
              <a:t> Diapause Programming Conditions</a:t>
            </a:r>
            <a:endParaRPr lang="en-US" dirty="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0.142774729330709"/>
          <c:y val="0.177671560915834"/>
          <c:w val="0.63380381995327095"/>
          <c:h val="0.695771531245851"/>
        </c:manualLayout>
      </c:layout>
      <c:barChart>
        <c:barDir val="col"/>
        <c:grouping val="clustered"/>
        <c:varyColors val="0"/>
        <c:ser>
          <c:idx val="0"/>
          <c:order val="0"/>
          <c:tx>
            <c:strRef>
              <c:f>Sheet1!$B$1</c:f>
              <c:strCache>
                <c:ptCount val="1"/>
                <c:pt idx="0">
                  <c:v>Short Diapause Genotype</c:v>
                </c:pt>
              </c:strCache>
            </c:strRef>
          </c:tx>
          <c:spPr>
            <a:solidFill>
              <a:schemeClr val="accent1"/>
            </a:solidFill>
            <a:ln>
              <a:noFill/>
            </a:ln>
            <a:effectLst/>
          </c:spPr>
          <c:invertIfNegative val="0"/>
          <c:cat>
            <c:strRef>
              <c:f>Sheet1!$A$2:$A$4</c:f>
              <c:strCache>
                <c:ptCount val="3"/>
                <c:pt idx="0">
                  <c:v>Non Diapause</c:v>
                </c:pt>
                <c:pt idx="1">
                  <c:v>Shallow Diapause</c:v>
                </c:pt>
                <c:pt idx="2">
                  <c:v>Deep Diapause</c:v>
                </c:pt>
              </c:strCache>
            </c:strRef>
          </c:cat>
          <c:val>
            <c:numRef>
              <c:f>Sheet1!$B$2:$B$4</c:f>
              <c:numCache>
                <c:formatCode>General</c:formatCode>
                <c:ptCount val="3"/>
                <c:pt idx="0">
                  <c:v>1</c:v>
                </c:pt>
                <c:pt idx="1">
                  <c:v>66</c:v>
                </c:pt>
                <c:pt idx="2">
                  <c:v>33</c:v>
                </c:pt>
              </c:numCache>
            </c:numRef>
          </c:val>
          <c:extLst>
            <c:ext xmlns:c16="http://schemas.microsoft.com/office/drawing/2014/chart" uri="{C3380CC4-5D6E-409C-BE32-E72D297353CC}">
              <c16:uniqueId val="{00000000-9DD1-4D57-95E2-D1E0FC7F3AC7}"/>
            </c:ext>
          </c:extLst>
        </c:ser>
        <c:ser>
          <c:idx val="1"/>
          <c:order val="1"/>
          <c:tx>
            <c:strRef>
              <c:f>Sheet1!$C$1</c:f>
              <c:strCache>
                <c:ptCount val="1"/>
                <c:pt idx="0">
                  <c:v>Long Diapause Genotype</c:v>
                </c:pt>
              </c:strCache>
            </c:strRef>
          </c:tx>
          <c:spPr>
            <a:solidFill>
              <a:schemeClr val="accent2"/>
            </a:solidFill>
            <a:ln>
              <a:noFill/>
            </a:ln>
            <a:effectLst/>
          </c:spPr>
          <c:invertIfNegative val="0"/>
          <c:cat>
            <c:strRef>
              <c:f>Sheet1!$A$2:$A$4</c:f>
              <c:strCache>
                <c:ptCount val="3"/>
                <c:pt idx="0">
                  <c:v>Non Diapause</c:v>
                </c:pt>
                <c:pt idx="1">
                  <c:v>Shallow Diapause</c:v>
                </c:pt>
                <c:pt idx="2">
                  <c:v>Deep Diapause</c:v>
                </c:pt>
              </c:strCache>
            </c:strRef>
          </c:cat>
          <c:val>
            <c:numRef>
              <c:f>Sheet1!$C$2:$C$4</c:f>
              <c:numCache>
                <c:formatCode>General</c:formatCode>
                <c:ptCount val="3"/>
                <c:pt idx="0">
                  <c:v>1</c:v>
                </c:pt>
                <c:pt idx="1">
                  <c:v>1</c:v>
                </c:pt>
                <c:pt idx="2">
                  <c:v>100</c:v>
                </c:pt>
              </c:numCache>
            </c:numRef>
          </c:val>
          <c:extLst>
            <c:ext xmlns:c16="http://schemas.microsoft.com/office/drawing/2014/chart" uri="{C3380CC4-5D6E-409C-BE32-E72D297353CC}">
              <c16:uniqueId val="{00000001-9DD1-4D57-95E2-D1E0FC7F3AC7}"/>
            </c:ext>
          </c:extLst>
        </c:ser>
        <c:dLbls>
          <c:showLegendKey val="0"/>
          <c:showVal val="0"/>
          <c:showCatName val="0"/>
          <c:showSerName val="0"/>
          <c:showPercent val="0"/>
          <c:showBubbleSize val="0"/>
        </c:dLbls>
        <c:gapWidth val="219"/>
        <c:overlap val="-27"/>
        <c:axId val="-1266859536"/>
        <c:axId val="-1266854896"/>
      </c:barChart>
      <c:catAx>
        <c:axId val="-126685953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266854896"/>
        <c:crosses val="autoZero"/>
        <c:auto val="1"/>
        <c:lblAlgn val="ctr"/>
        <c:lblOffset val="100"/>
        <c:noMultiLvlLbl val="0"/>
      </c:catAx>
      <c:valAx>
        <c:axId val="-1266854896"/>
        <c:scaling>
          <c:orientation val="minMax"/>
          <c:max val="100"/>
        </c:scaling>
        <c:delete val="0"/>
        <c:axPos val="l"/>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Percent in Diapause</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266859536"/>
        <c:crosses val="autoZero"/>
        <c:crossBetween val="between"/>
        <c:majorUnit val="25"/>
      </c:valAx>
      <c:spPr>
        <a:noFill/>
        <a:ln>
          <a:noFill/>
        </a:ln>
        <a:effectLst/>
      </c:spPr>
    </c:plotArea>
    <c:legend>
      <c:legendPos val="r"/>
      <c:layout>
        <c:manualLayout>
          <c:xMode val="edge"/>
          <c:yMode val="edge"/>
          <c:x val="0.802935576381968"/>
          <c:y val="0.116068885527545"/>
          <c:w val="0.180232192891532"/>
          <c:h val="0.3350911832034190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Sheet1!$B$2:$B$5</c:f>
              <c:numCache>
                <c:formatCode>General</c:formatCode>
                <c:ptCount val="4"/>
                <c:pt idx="0">
                  <c:v>40</c:v>
                </c:pt>
                <c:pt idx="1">
                  <c:v>30</c:v>
                </c:pt>
                <c:pt idx="2">
                  <c:v>20</c:v>
                </c:pt>
                <c:pt idx="3">
                  <c:v>10</c:v>
                </c:pt>
              </c:numCache>
            </c:numRef>
          </c:val>
          <c:smooth val="0"/>
          <c:extLs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Sheet1!$C$2:$C$5</c:f>
              <c:numCache>
                <c:formatCode>General</c:formatCode>
                <c:ptCount val="4"/>
                <c:pt idx="0">
                  <c:v>60</c:v>
                </c:pt>
                <c:pt idx="1">
                  <c:v>50</c:v>
                </c:pt>
                <c:pt idx="2">
                  <c:v>40</c:v>
                </c:pt>
                <c:pt idx="3">
                  <c:v>30</c:v>
                </c:pt>
              </c:numCache>
            </c:numRef>
          </c:val>
          <c:smooth val="0"/>
          <c:extLs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335318928"/>
        <c:axId val="-1335327104"/>
      </c:lineChart>
      <c:catAx>
        <c:axId val="-133531892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335327104"/>
        <c:crosses val="autoZero"/>
        <c:auto val="1"/>
        <c:lblAlgn val="ctr"/>
        <c:lblOffset val="100"/>
        <c:noMultiLvlLbl val="0"/>
      </c:catAx>
      <c:valAx>
        <c:axId val="-1335327104"/>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335318928"/>
        <c:crosses val="autoZero"/>
        <c:crossBetween val="between"/>
      </c:valAx>
      <c:spPr>
        <a:noFill/>
        <a:ln w="50800">
          <a:solidFill>
            <a:schemeClr val="tx1"/>
          </a:solidFill>
        </a:ln>
        <a:effectLst/>
      </c:spPr>
    </c:plotArea>
    <c:legend>
      <c:legendPos val="t"/>
      <c:layout>
        <c:manualLayout>
          <c:xMode val="edge"/>
          <c:yMode val="edge"/>
          <c:x val="0.62156083312166599"/>
          <c:y val="8.7305191017789399E-2"/>
          <c:w val="0.25515478029361199"/>
          <c:h val="0.15212630883192901"/>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9.0648995583923295E-2"/>
          <c:w val="0.87639062044327798"/>
          <c:h val="0.65147461435279097"/>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Sheet1!$B$2:$B$41</c:f>
              <c:numCache>
                <c:formatCode>General</c:formatCode>
                <c:ptCount val="4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pt idx="30">
                  <c:v>100</c:v>
                </c:pt>
                <c:pt idx="31">
                  <c:v>100</c:v>
                </c:pt>
                <c:pt idx="32">
                  <c:v>100</c:v>
                </c:pt>
                <c:pt idx="33">
                  <c:v>100</c:v>
                </c:pt>
                <c:pt idx="34">
                  <c:v>100</c:v>
                </c:pt>
                <c:pt idx="35">
                  <c:v>100</c:v>
                </c:pt>
                <c:pt idx="36">
                  <c:v>100</c:v>
                </c:pt>
                <c:pt idx="37">
                  <c:v>100</c:v>
                </c:pt>
                <c:pt idx="38">
                  <c:v>100</c:v>
                </c:pt>
                <c:pt idx="39">
                  <c:v>100</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Sheet1!$C$2:$C$41</c:f>
              <c:numCache>
                <c:formatCode>General</c:formatCode>
                <c:ptCount val="40"/>
                <c:pt idx="0">
                  <c:v>100</c:v>
                </c:pt>
                <c:pt idx="1">
                  <c:v>100</c:v>
                </c:pt>
                <c:pt idx="2">
                  <c:v>100</c:v>
                </c:pt>
                <c:pt idx="3">
                  <c:v>100</c:v>
                </c:pt>
                <c:pt idx="4">
                  <c:v>100</c:v>
                </c:pt>
                <c:pt idx="5">
                  <c:v>100</c:v>
                </c:pt>
                <c:pt idx="6">
                  <c:v>100</c:v>
                </c:pt>
                <c:pt idx="7">
                  <c:v>100</c:v>
                </c:pt>
                <c:pt idx="8">
                  <c:v>100</c:v>
                </c:pt>
                <c:pt idx="9">
                  <c:v>4</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307505488"/>
        <c:axId val="-1402169232"/>
      </c:barChart>
      <c:catAx>
        <c:axId val="-130750548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402169232"/>
        <c:crosses val="autoZero"/>
        <c:auto val="1"/>
        <c:lblAlgn val="ctr"/>
        <c:lblOffset val="100"/>
        <c:noMultiLvlLbl val="0"/>
      </c:catAx>
      <c:valAx>
        <c:axId val="-1402169232"/>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1.245944517352E-2"/>
              <c:y val="0.245140978836989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307505488"/>
        <c:crosses val="autoZero"/>
        <c:crossBetween val="between"/>
        <c:majorUnit val="25"/>
        <c:minorUnit val="10"/>
      </c:valAx>
      <c:spPr>
        <a:noFill/>
        <a:ln>
          <a:noFill/>
        </a:ln>
        <a:effectLst/>
      </c:spPr>
    </c:plotArea>
    <c:legend>
      <c:legendPos val="b"/>
      <c:layout>
        <c:manualLayout>
          <c:xMode val="edge"/>
          <c:yMode val="edge"/>
          <c:x val="0.37720946340040801"/>
          <c:y val="1.9392778951131399E-2"/>
          <c:w val="0.22235039370078699"/>
          <c:h val="6.7041538285975102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57.emf"/></Relationships>
</file>

<file path=ppt/diagrams/_rels/drawing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57.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B9FDD92F-C26C-E341-A4B7-509756C23891}" type="presOf" srcId="{7E53D0A4-52CF-AC46-B6EC-C871B8CDAF6F}" destId="{B90B26C3-8AEF-F44D-8BF1-01588DF950A8}" srcOrd="0" destOrd="0" presId="urn:microsoft.com/office/officeart/2005/8/layout/cycle3"/>
    <dgm:cxn modelId="{5862BC42-FE40-DC4D-A9FC-F06017EA51B6}" type="presOf" srcId="{FE3AAA91-2B7B-984C-90BB-D78B8AF917CA}" destId="{7B4BF964-C111-7F42-8561-266D28C66D1C}" srcOrd="0" destOrd="0" presId="urn:microsoft.com/office/officeart/2005/8/layout/cycle3"/>
    <dgm:cxn modelId="{7C336873-0E88-534D-9AF5-74EE3A8BCD46}" type="presOf" srcId="{C6450ED9-B424-7548-A730-DBCDAA68254F}" destId="{5FA253E2-2AC6-7249-9BAE-D2E1F7A1D947}"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65DE2F93-9FF1-0640-A319-C7A133650F97}" type="presOf" srcId="{7D8970B8-F909-9C48-89F2-DBB6F87F68D9}" destId="{8459AE78-F38E-9042-8458-F10F8CBBABE1}" srcOrd="0" destOrd="0" presId="urn:microsoft.com/office/officeart/2005/8/layout/cycle3"/>
    <dgm:cxn modelId="{8BE127A2-BC1E-2849-B8A7-75527E4EAD74}" srcId="{7E53D0A4-52CF-AC46-B6EC-C871B8CDAF6F}" destId="{C6450ED9-B424-7548-A730-DBCDAA68254F}" srcOrd="3" destOrd="0" parTransId="{988B771E-B1F3-B24D-8AF1-5D5BC5405FAE}" sibTransId="{8FC0B3B6-667A-6B42-815F-019A9D629F0D}"/>
    <dgm:cxn modelId="{B2EA88AA-A49B-A94E-A06E-9539BCF8DD69}" type="presOf" srcId="{A51A1182-8056-FA44-B819-05326E250AC0}" destId="{6E9FD6EF-4B46-4648-A2A4-A1C9885D1903}"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03BB7FC5-0ADE-114B-BF43-9594D8AE5817}" type="presOf" srcId="{BF131ED2-5762-8241-9D60-60C060DE2ACE}" destId="{B015403A-2826-7B41-BB08-3C5C2C3EEF7E}" srcOrd="0" destOrd="0" presId="urn:microsoft.com/office/officeart/2005/8/layout/cycle3"/>
    <dgm:cxn modelId="{E84F21A7-9A39-2C48-BF99-9644239C5F80}" type="presParOf" srcId="{B90B26C3-8AEF-F44D-8BF1-01588DF950A8}" destId="{CA225C7C-2680-4042-A11E-617B43548FC8}" srcOrd="0" destOrd="0" presId="urn:microsoft.com/office/officeart/2005/8/layout/cycle3"/>
    <dgm:cxn modelId="{ED74E55C-2F89-4841-A1BA-A9ABF9C12455}" type="presParOf" srcId="{CA225C7C-2680-4042-A11E-617B43548FC8}" destId="{7B4BF964-C111-7F42-8561-266D28C66D1C}" srcOrd="0" destOrd="0" presId="urn:microsoft.com/office/officeart/2005/8/layout/cycle3"/>
    <dgm:cxn modelId="{3853B7E4-0385-5C4B-920E-A2EF1F16F523}" type="presParOf" srcId="{CA225C7C-2680-4042-A11E-617B43548FC8}" destId="{6E9FD6EF-4B46-4648-A2A4-A1C9885D1903}" srcOrd="1" destOrd="0" presId="urn:microsoft.com/office/officeart/2005/8/layout/cycle3"/>
    <dgm:cxn modelId="{A703BC9D-BA94-BD48-B93A-3596541162AF}" type="presParOf" srcId="{CA225C7C-2680-4042-A11E-617B43548FC8}" destId="{8459AE78-F38E-9042-8458-F10F8CBBABE1}" srcOrd="2" destOrd="0" presId="urn:microsoft.com/office/officeart/2005/8/layout/cycle3"/>
    <dgm:cxn modelId="{F279381F-A7BF-4246-A4EA-03990DE22B25}" type="presParOf" srcId="{CA225C7C-2680-4042-A11E-617B43548FC8}" destId="{B015403A-2826-7B41-BB08-3C5C2C3EEF7E}" srcOrd="3" destOrd="0" presId="urn:microsoft.com/office/officeart/2005/8/layout/cycle3"/>
    <dgm:cxn modelId="{E9342FCA-AA41-4D40-AFEF-01E4E906DE52}"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AADBA321-366D-B844-BD12-0C978DC7DD7F}" type="presOf" srcId="{7D8970B8-F909-9C48-89F2-DBB6F87F68D9}" destId="{8459AE78-F38E-9042-8458-F10F8CBBABE1}"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pt>
    <dgm:pt modelId="{A9689AE4-A129-47D5-8442-522A132E1019}" type="pres">
      <dgm:prSet presAssocID="{CA07E07E-2EA3-4F67-A84F-5D5D7160886B}" presName="textNode" presStyleLbl="bgShp" presStyleIdx="0" presStyleCnt="2"/>
      <dgm:spPr/>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pt>
    <dgm:pt modelId="{829EAA14-DBDA-40FD-BB4E-429C58D111C3}" type="pres">
      <dgm:prSet presAssocID="{49007BC4-E847-4878-AD86-EBDDF50F68E0}" presName="textNode" presStyleLbl="bgShp" presStyleIdx="1" presStyleCnt="2"/>
      <dgm:spPr/>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pt>
  </dgm:ptLst>
  <dgm:cxnLst>
    <dgm:cxn modelId="{A1DB5918-234C-4B79-AD72-FBBA11867D54}" srcId="{BC24528A-3764-4E4E-8A6C-EC88D0DCB82C}" destId="{CA07E07E-2EA3-4F67-A84F-5D5D7160886B}" srcOrd="0" destOrd="0" parTransId="{0C45F477-DE9E-4431-B161-3F4EE4F5B84E}" sibTransId="{ADDAD4EC-5370-46BD-8E4B-96A5303DFD2F}"/>
    <dgm:cxn modelId="{80952522-8204-6746-80F6-298706B2A2D2}" type="presOf" srcId="{E7F08759-060F-4532-AF73-9EF39C7BAEDB}" destId="{EF26624F-3FCF-4575-A404-C452C1DA1DE2}" srcOrd="0" destOrd="0" presId="urn:microsoft.com/office/officeart/2005/8/layout/lProcess2"/>
    <dgm:cxn modelId="{7B926327-40F7-0447-9D60-B69E75D7A4C3}" type="presOf" srcId="{CA07E07E-2EA3-4F67-A84F-5D5D7160886B}" destId="{67A99FF8-C71C-4A2C-A771-08B9CB23121E}" srcOrd="0" destOrd="0" presId="urn:microsoft.com/office/officeart/2005/8/layout/lProcess2"/>
    <dgm:cxn modelId="{DDA1F433-AE4E-714D-A801-916EFED54986}" type="presOf" srcId="{BC24528A-3764-4E4E-8A6C-EC88D0DCB82C}" destId="{4239E2CF-58F4-47B5-B683-8789224F852A}"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41DDF578-B6EC-F249-8327-87AA94841861}" type="presOf" srcId="{289041B4-53B4-49F0-9569-FA21F4C7C67C}" destId="{6BEFD8F0-FB56-4A62-BAFB-0024F97FE9B3}"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8CD76AA2-A80B-4432-B71E-ED4165607336}" srcId="{CA07E07E-2EA3-4F67-A84F-5D5D7160886B}" destId="{2EC46857-F497-4C37-AC33-4948586DDA5C}" srcOrd="1" destOrd="0" parTransId="{1CD2E9F9-A920-4F4B-88A7-F07EC1F13FE9}" sibTransId="{D7C3177D-3ED1-4D2C-9BAA-63E19A17FFF9}"/>
    <dgm:cxn modelId="{F14214A4-7247-9A42-AA44-AB97FFF50DC2}" type="presOf" srcId="{49007BC4-E847-4878-AD86-EBDDF50F68E0}" destId="{829EAA14-DBDA-40FD-BB4E-429C58D111C3}" srcOrd="1"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9F914DCA-9F19-6E4D-B5AF-485ACF2251B1}" type="presOf" srcId="{E879DB40-1B75-4141-8079-27B7535F3DEF}" destId="{8F058CCF-EA07-4360-A703-1B4C849D7DEB}" srcOrd="0" destOrd="0" presId="urn:microsoft.com/office/officeart/2005/8/layout/lProcess2"/>
    <dgm:cxn modelId="{0FB67EDB-8CDB-0548-A4DC-570F641C1C95}" type="presOf" srcId="{2EC46857-F497-4C37-AC33-4948586DDA5C}" destId="{7E7EAEA3-9410-4C57-9DF9-A4D61468FDB1}" srcOrd="0" destOrd="0" presId="urn:microsoft.com/office/officeart/2005/8/layout/lProcess2"/>
    <dgm:cxn modelId="{50B674DF-97A1-9A4A-A21E-308709B50D1C}" type="presOf" srcId="{49007BC4-E847-4878-AD86-EBDDF50F68E0}" destId="{952F32CF-8F86-495F-B765-BB817388C31E}" srcOrd="0" destOrd="0" presId="urn:microsoft.com/office/officeart/2005/8/layout/lProcess2"/>
    <dgm:cxn modelId="{528FC2E6-15A8-8349-8C75-9F03C971ED0F}" type="presOf" srcId="{CA07E07E-2EA3-4F67-A84F-5D5D7160886B}" destId="{A9689AE4-A129-47D5-8442-522A132E1019}" srcOrd="1"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360EE00-48BE-7F4B-8FEE-3B8BA8528DF6}" type="presOf" srcId="{A56F4B4D-F996-4C25-BE74-608CAFD79EB1}" destId="{CA0B9904-C9AA-4D8E-ADD2-DFACAE20C553}" srcOrd="0" destOrd="0" presId="urn:microsoft.com/office/officeart/2005/8/layout/hProcess11"/>
    <dgm:cxn modelId="{1BD8286A-2B34-6743-89A0-517B12B6B8EF}" type="presOf" srcId="{ADDB0935-5A34-412B-92A2-2F1305941DEB}" destId="{E53AABCE-50AB-4981-8FDB-9BE5E37E40D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644339E-978B-4398-960D-EA9E2EF32F5C}" srcId="{829F1923-EB2F-4482-926F-B72296C6DA8D}" destId="{ADDB0935-5A34-412B-92A2-2F1305941DEB}" srcOrd="1" destOrd="0" parTransId="{EA1AAB2D-F8DA-439C-AEAD-C1B86857798B}" sibTransId="{8EC25DF7-6A50-458E-BC56-192CC44561FA}"/>
    <dgm:cxn modelId="{DE35DCAA-8D51-D740-8AA0-B40C46377F8E}" type="presOf" srcId="{C3DCB72C-F662-42BC-8B34-61AD2C0D5249}" destId="{9C55095F-4949-40E4-84EA-3BA9B6A2AEAC}"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139F4EF2-602A-8247-A249-C0B1299ED9EE}" type="presOf" srcId="{5F8033E6-E0BA-4078-A7DB-C9EE2A4A6225}" destId="{90DD05D6-3967-41FD-99B1-28E767B77BDB}"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pt>
    <dgm:pt modelId="{829EAA14-DBDA-40FD-BB4E-429C58D111C3}" type="pres">
      <dgm:prSet presAssocID="{49007BC4-E847-4878-AD86-EBDDF50F68E0}" presName="textNode" presStyleLbl="bgShp" presStyleIdx="0" presStyleCnt="1"/>
      <dgm:spPr/>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pt>
  </dgm:ptLst>
  <dgm:cxnLst>
    <dgm:cxn modelId="{5A5EFC25-F8D8-BB44-9154-3E2D62704408}" type="presOf" srcId="{49007BC4-E847-4878-AD86-EBDDF50F68E0}" destId="{829EAA14-DBDA-40FD-BB4E-429C58D111C3}" srcOrd="1" destOrd="0" presId="urn:microsoft.com/office/officeart/2005/8/layout/lProcess2"/>
    <dgm:cxn modelId="{216C4790-C352-4145-A5EF-BC6B2CB3B60D}" srcId="{BC24528A-3764-4E4E-8A6C-EC88D0DCB82C}" destId="{49007BC4-E847-4878-AD86-EBDDF50F68E0}" srcOrd="0" destOrd="0" parTransId="{2AAE42C2-1C44-44E7-8E0C-E7CE6428915C}" sibTransId="{E8B39DD6-C361-4700-8931-1089307186DA}"/>
    <dgm:cxn modelId="{C5CDF0A4-FE12-D84C-8FC5-91F53315C904}" type="presOf" srcId="{E7F08759-060F-4532-AF73-9EF39C7BAEDB}" destId="{EF26624F-3FCF-4575-A404-C452C1DA1DE2}"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70F9F5CA-B1E6-094F-8CDF-9537EFBF7A53}" type="presOf" srcId="{49007BC4-E847-4878-AD86-EBDDF50F68E0}" destId="{952F32CF-8F86-495F-B765-BB817388C31E}" srcOrd="0" destOrd="0" presId="urn:microsoft.com/office/officeart/2005/8/layout/lProcess2"/>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E7A4D4FD-5990-CC4B-B0FA-BF6C05967B5A}" type="presOf" srcId="{289041B4-53B4-49F0-9569-FA21F4C7C67C}" destId="{6BEFD8F0-FB56-4A62-BAFB-0024F97FE9B3}" srcOrd="0"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50F6570-47B7-DF42-8759-C8A700EA7D0C}" type="presOf" srcId="{ADDB0935-5A34-412B-92A2-2F1305941DEB}" destId="{E53AABCE-50AB-4981-8FDB-9BE5E37E40DA}" srcOrd="0" destOrd="0" presId="urn:microsoft.com/office/officeart/2005/8/layout/hProcess11"/>
    <dgm:cxn modelId="{2301448B-F556-884B-BDFD-846792876623}"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4B66DFA4-934A-324A-A634-EED10FE13983}"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5FF3BBEF-9D7A-4441-930E-E766C0DD5738}" type="presOf" srcId="{A56F4B4D-F996-4C25-BE74-608CAFD79EB1}" destId="{CA0B9904-C9AA-4D8E-ADD2-DFACAE20C553}"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AD04B0FC-A0DD-7D47-8277-221FC522A183}" type="presOf" srcId="{C3DCB72C-F662-42BC-8B34-61AD2C0D5249}" destId="{9C55095F-4949-40E4-84EA-3BA9B6A2AEAC}"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9CEE942-3E68-7144-80C5-2D487EE1A7A7}" type="presOf" srcId="{A56F4B4D-F996-4C25-BE74-608CAFD79EB1}" destId="{CA0B9904-C9AA-4D8E-ADD2-DFACAE20C553}"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644339E-978B-4398-960D-EA9E2EF32F5C}" srcId="{829F1923-EB2F-4482-926F-B72296C6DA8D}" destId="{ADDB0935-5A34-412B-92A2-2F1305941DEB}" srcOrd="1" destOrd="0" parTransId="{EA1AAB2D-F8DA-439C-AEAD-C1B86857798B}" sibTransId="{8EC25DF7-6A50-458E-BC56-192CC44561FA}"/>
    <dgm:cxn modelId="{8087D8AC-EA14-DD48-B6C9-4983F2FC1161}"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1CCD2C9-D0EC-654E-B1C1-C857E8F92C0E}" type="presOf" srcId="{829F1923-EB2F-4482-926F-B72296C6DA8D}" destId="{9EA1AB39-3E70-494F-A951-1380E80F3CFD}" srcOrd="0" destOrd="0" presId="urn:microsoft.com/office/officeart/2005/8/layout/hProcess11"/>
    <dgm:cxn modelId="{471D80CE-05C9-7348-A6AA-0B2E4B40B1C7}" type="presOf" srcId="{C3DCB72C-F662-42BC-8B34-61AD2C0D5249}" destId="{9C55095F-4949-40E4-84EA-3BA9B6A2AEAC}"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6D7D812-39A3-7E44-90EC-0C3A34DBDDE4}" type="presOf" srcId="{5F8033E6-E0BA-4078-A7DB-C9EE2A4A6225}" destId="{90DD05D6-3967-41FD-99B1-28E767B77BDB}"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14A2D292-23BD-2347-A297-D70F3438BC41}"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2D2A67C7-3067-DC45-B1F7-1220DB42B239}" type="presOf" srcId="{A56F4B4D-F996-4C25-BE74-608CAFD79EB1}" destId="{CA0B9904-C9AA-4D8E-ADD2-DFACAE20C553}"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8EA1B2E2-FDED-3646-846F-D006C576EFD2}" type="presOf" srcId="{829F1923-EB2F-4482-926F-B72296C6DA8D}" destId="{9EA1AB39-3E70-494F-A951-1380E80F3CFD}"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pt>
    <dgm:pt modelId="{A9689AE4-A129-47D5-8442-522A132E1019}" type="pres">
      <dgm:prSet presAssocID="{CA07E07E-2EA3-4F67-A84F-5D5D7160886B}" presName="textNode" presStyleLbl="bgShp" presStyleIdx="0" presStyleCnt="2"/>
      <dgm:spPr/>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pt>
    <dgm:pt modelId="{829EAA14-DBDA-40FD-BB4E-429C58D111C3}" type="pres">
      <dgm:prSet presAssocID="{49007BC4-E847-4878-AD86-EBDDF50F68E0}" presName="textNode" presStyleLbl="bgShp" presStyleIdx="1" presStyleCnt="2"/>
      <dgm:spPr/>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pt>
  </dgm:ptLst>
  <dgm:cxnLst>
    <dgm:cxn modelId="{A1DB5918-234C-4B79-AD72-FBBA11867D54}" srcId="{BC24528A-3764-4E4E-8A6C-EC88D0DCB82C}" destId="{CA07E07E-2EA3-4F67-A84F-5D5D7160886B}" srcOrd="0" destOrd="0" parTransId="{0C45F477-DE9E-4431-B161-3F4EE4F5B84E}" sibTransId="{ADDAD4EC-5370-46BD-8E4B-96A5303DFD2F}"/>
    <dgm:cxn modelId="{7C5E1B1B-76E9-9F49-8E41-7C8240CB3124}" type="presOf" srcId="{49007BC4-E847-4878-AD86-EBDDF50F68E0}" destId="{829EAA14-DBDA-40FD-BB4E-429C58D111C3}" srcOrd="1" destOrd="0" presId="urn:microsoft.com/office/officeart/2005/8/layout/lProcess2"/>
    <dgm:cxn modelId="{2F741725-636F-6C4F-9E24-9795DD5E661C}" type="presOf" srcId="{E879DB40-1B75-4141-8079-27B7535F3DEF}" destId="{8F058CCF-EA07-4360-A703-1B4C849D7DEB}"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491B7A5E-1A86-AB45-AE99-E4660CBC0BB3}" type="presOf" srcId="{E7F08759-060F-4532-AF73-9EF39C7BAEDB}" destId="{EF26624F-3FCF-4575-A404-C452C1DA1DE2}"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55371149-F670-5D48-9C77-AD7D2190A8B1}" type="presOf" srcId="{2EC46857-F497-4C37-AC33-4948586DDA5C}" destId="{7E7EAEA3-9410-4C57-9DF9-A4D61468FDB1}"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8CD76AA2-A80B-4432-B71E-ED4165607336}" srcId="{CA07E07E-2EA3-4F67-A84F-5D5D7160886B}" destId="{2EC46857-F497-4C37-AC33-4948586DDA5C}" srcOrd="1" destOrd="0" parTransId="{1CD2E9F9-A920-4F4B-88A7-F07EC1F13FE9}" sibTransId="{D7C3177D-3ED1-4D2C-9BAA-63E19A17FFF9}"/>
    <dgm:cxn modelId="{7ACE74B8-44B9-9741-B3E7-D14D864B1F96}" type="presOf" srcId="{CA07E07E-2EA3-4F67-A84F-5D5D7160886B}" destId="{A9689AE4-A129-47D5-8442-522A132E1019}" srcOrd="1"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A6224E9-C320-EF4C-8DDA-EABB7E44C303}" type="presOf" srcId="{49007BC4-E847-4878-AD86-EBDDF50F68E0}" destId="{952F32CF-8F86-495F-B765-BB817388C31E}"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2505DDF9-5AF4-8F42-81B6-F3085AAF7C0F}" type="presOf" srcId="{BC24528A-3764-4E4E-8A6C-EC88D0DCB82C}" destId="{4239E2CF-58F4-47B5-B683-8789224F852A}" srcOrd="0" destOrd="0" presId="urn:microsoft.com/office/officeart/2005/8/layout/lProcess2"/>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AEFCF29-DDCE-ED44-A8C1-348A4B2C3F02}" type="presOf" srcId="{24F17A2B-0432-40E6-9F44-F5CDE49E3644}" destId="{B4230E3D-BC30-423C-8A52-31C7550BFCAA}" srcOrd="0" destOrd="0" presId="urn:microsoft.com/office/officeart/2005/8/layout/hProcess11"/>
    <dgm:cxn modelId="{6550762C-453B-4C47-86AA-38B11ADB2BF6}" type="presOf" srcId="{A56F4B4D-F996-4C25-BE74-608CAFD79EB1}" destId="{CA0B9904-C9AA-4D8E-ADD2-DFACAE20C553}"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E271E75A-07CD-8945-8317-2A3B160FA308}"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601005B9-C9CD-3246-B846-3AE0BBE8CD11}" type="presOf" srcId="{ADDB0935-5A34-412B-92A2-2F1305941DEB}" destId="{E53AABCE-50AB-4981-8FDB-9BE5E37E40DA}"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B959EBFC-F647-2F47-B484-FC3A6A378447}" type="presOf" srcId="{829F1923-EB2F-4482-926F-B72296C6DA8D}" destId="{9EA1AB39-3E70-494F-A951-1380E80F3CFD}"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pt>
    <dgm:pt modelId="{85F0BD87-2373-4B24-AD5B-92B126FEC0ED}" type="pres">
      <dgm:prSet presAssocID="{E8FAF190-A072-4EFC-9909-5D6259C955AB}" presName="textNode" presStyleLbl="bgShp" presStyleIdx="0" presStyleCnt="3"/>
      <dgm:spPr/>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pt>
    <dgm:pt modelId="{940EA31C-5512-4E10-92D7-B643B38C883B}" type="pres">
      <dgm:prSet presAssocID="{42AAB038-F760-4D0D-B69D-B8C0FD98FCBD}" presName="textNode" presStyleLbl="bgShp" presStyleIdx="1" presStyleCnt="3"/>
      <dgm:spPr/>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pt>
    <dgm:pt modelId="{7FB30FDB-5F16-4DA9-BF55-7090E6845692}" type="pres">
      <dgm:prSet presAssocID="{EBAEEA6D-D492-4804-B72B-174E47DB4D4A}" presName="textNode" presStyleLbl="bgShp" presStyleIdx="2" presStyleCnt="3"/>
      <dgm:spPr/>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pt>
  </dgm:ptLst>
  <dgm:cxnLst>
    <dgm:cxn modelId="{30BDDB1D-1D62-824B-8E82-B2E988431B6A}" type="presOf" srcId="{E8FAF190-A072-4EFC-9909-5D6259C955AB}" destId="{90A78A6D-13F9-4631-8CF1-DF9AC9E5C85A}" srcOrd="0" destOrd="0" presId="urn:microsoft.com/office/officeart/2005/8/layout/lProcess2"/>
    <dgm:cxn modelId="{D643B725-7131-2E49-8BDE-930468BDB215}" type="presOf" srcId="{B6E63A53-7C40-49C2-8E2C-D81FD5A389C6}" destId="{CE08343E-4458-480D-A57C-B742FC756F57}" srcOrd="0" destOrd="0" presId="urn:microsoft.com/office/officeart/2005/8/layout/lProcess2"/>
    <dgm:cxn modelId="{291E5D28-200E-4E75-BC0B-F3100548FFE3}" srcId="{EBAEEA6D-D492-4804-B72B-174E47DB4D4A}" destId="{004FF9E3-6311-441F-BBD2-C1A4EB9CE0D1}" srcOrd="0" destOrd="0" parTransId="{D836B119-C3BA-4E92-8E72-EE2376328F9D}" sibTransId="{5A7A712B-F263-43BD-B395-725169E16204}"/>
    <dgm:cxn modelId="{6264673A-5222-B54C-A694-3200652FDC29}" type="presOf" srcId="{004FF9E3-6311-441F-BBD2-C1A4EB9CE0D1}" destId="{A8AA568C-BF55-4880-8F2E-08B06926B89E}"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E2061960-0DA8-2148-912A-8D295DB97E5B}" type="presOf" srcId="{622EB44B-07FF-45BF-87DD-E4B15DB64E95}" destId="{94832845-E2C7-47F4-A41F-D31BA503D481}" srcOrd="0" destOrd="0" presId="urn:microsoft.com/office/officeart/2005/8/layout/lProcess2"/>
    <dgm:cxn modelId="{41A0CE43-BC1F-4E6E-9A54-E5D1DA47D692}" srcId="{42AAB038-F760-4D0D-B69D-B8C0FD98FCBD}" destId="{B6E63A53-7C40-49C2-8E2C-D81FD5A389C6}" srcOrd="1" destOrd="0" parTransId="{5E4D955A-79CB-4E0B-A52A-9D192B7BDF0C}" sibTransId="{6B3B6CD8-3C6F-4E21-8C64-7DFF1F026D6A}"/>
    <dgm:cxn modelId="{088DF745-E9A7-42E6-99EA-3E1DCC578D5C}" srcId="{42AAB038-F760-4D0D-B69D-B8C0FD98FCBD}" destId="{90DE02D5-D513-4E5A-8592-8D74FF810D30}" srcOrd="0" destOrd="0" parTransId="{FF23EC97-B3B2-4D63-AE92-993EBC8A70B7}" sibTransId="{F25B399B-16BD-4343-A659-AE46E29BF0A4}"/>
    <dgm:cxn modelId="{ECE9F965-787A-1540-8612-5B97E2AAA9EA}" type="presOf" srcId="{EBAEEA6D-D492-4804-B72B-174E47DB4D4A}" destId="{7FB30FDB-5F16-4DA9-BF55-7090E6845692}" srcOrd="1" destOrd="0" presId="urn:microsoft.com/office/officeart/2005/8/layout/lProcess2"/>
    <dgm:cxn modelId="{C55D9467-1B01-5C4F-A631-10CAAE8510A5}" type="presOf" srcId="{EBAEEA6D-D492-4804-B72B-174E47DB4D4A}" destId="{472F482E-4D3A-43AF-9B44-54140D763B28}"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C0400983-B21E-4046-A35B-A92C14830E7C}" type="presOf" srcId="{BC24528A-3764-4E4E-8A6C-EC88D0DCB82C}" destId="{4239E2CF-58F4-47B5-B683-8789224F852A}" srcOrd="0" destOrd="0" presId="urn:microsoft.com/office/officeart/2005/8/layout/lProcess2"/>
    <dgm:cxn modelId="{775BB38D-E276-6346-A83F-213BF084FA5A}" type="presOf" srcId="{42AAB038-F760-4D0D-B69D-B8C0FD98FCBD}" destId="{B989BB60-821A-451C-9803-F303B38EB3D9}"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99F522B5-941C-5E4E-915D-7DBFE107AAC1}" type="presOf" srcId="{90DE02D5-D513-4E5A-8592-8D74FF810D30}" destId="{451AF3F8-AE5C-4FC6-A14D-3E6479565E55}" srcOrd="0" destOrd="0" presId="urn:microsoft.com/office/officeart/2005/8/layout/lProcess2"/>
    <dgm:cxn modelId="{6D3E4EB6-A155-470D-8183-F1E8C1A5E6A4}" srcId="{E8FAF190-A072-4EFC-9909-5D6259C955AB}" destId="{A5DC0C82-BDAA-422B-BF60-E503FC35872D}" srcOrd="1" destOrd="0" parTransId="{57334D28-E64E-4982-8CD8-89DF00094948}" sibTransId="{5FA3507F-0286-4284-A1D2-9901B509D3C7}"/>
    <dgm:cxn modelId="{CD61C5DC-73C8-164A-B52B-9322D2C3EBD4}" type="presOf" srcId="{A5DC0C82-BDAA-422B-BF60-E503FC35872D}" destId="{27E1FF5C-A024-4BF7-8FDC-8ACD89D6C124}"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FB189001-5C34-8445-B1CC-BD26E8111F3C}" type="presOf" srcId="{7E53D0A4-52CF-AC46-B6EC-C871B8CDAF6F}" destId="{B90B26C3-8AEF-F44D-8BF1-01588DF950A8}"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072AB5F-36DB-434B-B2EE-171188A0B99C}"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3AA17989-4099-5142-AC30-AC83B1224743}" type="presOf" srcId="{BF131ED2-5762-8241-9D60-60C060DE2ACE}" destId="{B015403A-2826-7B41-BB08-3C5C2C3EEF7E}" srcOrd="0" destOrd="0" presId="urn:microsoft.com/office/officeart/2005/8/layout/cycle3"/>
    <dgm:cxn modelId="{E87A5795-1F27-DB40-9188-A735751C1373}"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443EFDA-F056-C74B-9491-E5C67D12B17C}" type="presOf" srcId="{7D8970B8-F909-9C48-89F2-DBB6F87F68D9}" destId="{8459AE78-F38E-9042-8458-F10F8CBBABE1}" srcOrd="0" destOrd="0" presId="urn:microsoft.com/office/officeart/2005/8/layout/cycle3"/>
    <dgm:cxn modelId="{64B1D4ED-F1A2-0145-807C-32D13948997F}" type="presParOf" srcId="{B90B26C3-8AEF-F44D-8BF1-01588DF950A8}" destId="{CA225C7C-2680-4042-A11E-617B43548FC8}" srcOrd="0" destOrd="0" presId="urn:microsoft.com/office/officeart/2005/8/layout/cycle3"/>
    <dgm:cxn modelId="{D8C3DEF9-330E-0D42-92F3-9E9D6AA5F4CC}" type="presParOf" srcId="{CA225C7C-2680-4042-A11E-617B43548FC8}" destId="{7B4BF964-C111-7F42-8561-266D28C66D1C}" srcOrd="0" destOrd="0" presId="urn:microsoft.com/office/officeart/2005/8/layout/cycle3"/>
    <dgm:cxn modelId="{491B27E0-3E21-7443-AE47-CC0EDC0AF1B8}" type="presParOf" srcId="{CA225C7C-2680-4042-A11E-617B43548FC8}" destId="{6E9FD6EF-4B46-4648-A2A4-A1C9885D1903}" srcOrd="1" destOrd="0" presId="urn:microsoft.com/office/officeart/2005/8/layout/cycle3"/>
    <dgm:cxn modelId="{71930D27-C952-2941-AFC1-9D16A866FB53}" type="presParOf" srcId="{CA225C7C-2680-4042-A11E-617B43548FC8}" destId="{8459AE78-F38E-9042-8458-F10F8CBBABE1}" srcOrd="2" destOrd="0" presId="urn:microsoft.com/office/officeart/2005/8/layout/cycle3"/>
    <dgm:cxn modelId="{B5F9E8EA-A832-1049-A19F-0B1F2778C6E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F3F47946-F2C4-014B-8E29-6608D9F1256F}" type="presOf" srcId="{BF131ED2-5762-8241-9D60-60C060DE2ACE}" destId="{B015403A-2826-7B41-BB08-3C5C2C3EEF7E}"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8BE127A2-BC1E-2849-B8A7-75527E4EAD74}" srcId="{7E53D0A4-52CF-AC46-B6EC-C871B8CDAF6F}" destId="{C6450ED9-B424-7548-A730-DBCDAA68254F}" srcOrd="3" destOrd="0" parTransId="{988B771E-B1F3-B24D-8AF1-5D5BC5405FAE}" sibTransId="{8FC0B3B6-667A-6B42-815F-019A9D629F0D}"/>
    <dgm:cxn modelId="{8D2ED2A3-3A96-E745-A192-8C9223B600FE}" type="presOf" srcId="{7D8970B8-F909-9C48-89F2-DBB6F87F68D9}" destId="{8459AE78-F38E-9042-8458-F10F8CBBABE1}" srcOrd="0" destOrd="0" presId="urn:microsoft.com/office/officeart/2005/8/layout/cycle3"/>
    <dgm:cxn modelId="{6C6AE3A5-15B6-AA49-9DE2-EDD0FE9B2B7F}" type="presOf" srcId="{7E53D0A4-52CF-AC46-B6EC-C871B8CDAF6F}" destId="{B90B26C3-8AEF-F44D-8BF1-01588DF950A8}"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3C31FCA0-A44C-614B-9A01-7A68943D1B64}" type="presOf" srcId="{FE3AAA91-2B7B-984C-90BB-D78B8AF917CA}" destId="{7B4BF964-C111-7F42-8561-266D28C66D1C}"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CEA663BC-1E18-074C-B746-41D648B66E19}" type="presOf" srcId="{A51A1182-8056-FA44-B819-05326E250AC0}" destId="{6E9FD6EF-4B46-4648-A2A4-A1C9885D1903}" srcOrd="0" destOrd="0" presId="urn:microsoft.com/office/officeart/2005/8/layout/cycle3"/>
    <dgm:cxn modelId="{07C2ECCF-3A05-DB4A-A75F-496AE4B86C07}" type="presOf" srcId="{7E53D0A4-52CF-AC46-B6EC-C871B8CDAF6F}" destId="{B90B26C3-8AEF-F44D-8BF1-01588DF950A8}" srcOrd="0" destOrd="0" presId="urn:microsoft.com/office/officeart/2005/8/layout/cycle3"/>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pt>
  </dgm:ptLst>
  <dgm:cxnLst>
    <dgm:cxn modelId="{49A2AB1E-D94A-4E8C-BDE6-F501F375F5A7}" type="presOf" srcId="{9395CE4F-1D7F-4002-8857-1CB5CB733CAB}" destId="{5F899EA1-F0FE-4230-ADB0-F31620E62093}" srcOrd="0" destOrd="0" presId="urn:microsoft.com/office/officeart/2005/8/layout/arrow2"/>
    <dgm:cxn modelId="{A00DDE2B-8335-4D20-90DC-0A51288CC5FA}" srcId="{2434092D-6FAB-4707-ACAD-9A03647F9C52}" destId="{06BE99A2-9A7E-4EC2-9386-2AAB87A6D98F}" srcOrd="2" destOrd="0" parTransId="{E8325E3B-AB9F-4172-B403-F54844193DDE}" sibTransId="{A92A5E96-A65A-4DFD-BC1E-3E93C69AF2CB}"/>
    <dgm:cxn modelId="{0F48185B-0562-45F9-BEA4-A112DAD4E295}" srcId="{2434092D-6FAB-4707-ACAD-9A03647F9C52}" destId="{22030246-A1A2-42A4-B522-5F3ED8383EF6}" srcOrd="1" destOrd="0" parTransId="{26C34E8C-C4B3-4263-A0DD-8015CEA73B77}" sibTransId="{E1A00B51-CDBC-4F92-BD0B-E1B2883382EB}"/>
    <dgm:cxn modelId="{BC8E776F-0D5F-4A50-9706-D6CDB722F612}" srcId="{2434092D-6FAB-4707-ACAD-9A03647F9C52}" destId="{75BA0963-4A5C-4A0F-84ED-01A46166FFF9}" srcOrd="4" destOrd="0" parTransId="{AF4267F6-F42F-4F52-B363-119E3817A7D3}" sibTransId="{B9612A78-1EE7-492B-921F-75C407C1971E}"/>
    <dgm:cxn modelId="{C5C9C993-C750-4523-AFC1-6A8EAF7E1CA6}" srcId="{2434092D-6FAB-4707-ACAD-9A03647F9C52}" destId="{2970C61D-7E67-4E83-A834-15ECBCEB8C14}" srcOrd="3" destOrd="0" parTransId="{DECF9E33-F3B1-47C6-90B2-3934FA805C6E}" sibTransId="{B7290E7E-EF06-4E7B-A25C-7D722D27F90B}"/>
    <dgm:cxn modelId="{A9898C9D-8D63-4E46-B789-6CD5C6430AC1}" type="presOf" srcId="{2434092D-6FAB-4707-ACAD-9A03647F9C52}" destId="{FE957AED-A359-46E8-A522-68628D13799B}" srcOrd="0" destOrd="0" presId="urn:microsoft.com/office/officeart/2005/8/layout/arrow2"/>
    <dgm:cxn modelId="{AD4B95B8-E91F-44D0-902E-F21CB2B1C752}" type="presOf" srcId="{22030246-A1A2-42A4-B522-5F3ED8383EF6}" destId="{2E61C8D8-87B1-42A0-8629-C328D47C1C2C}" srcOrd="0" destOrd="0" presId="urn:microsoft.com/office/officeart/2005/8/layout/arrow2"/>
    <dgm:cxn modelId="{E86B21D0-24AF-48CF-A8B6-D7BD4623465D}" type="presOf" srcId="{75BA0963-4A5C-4A0F-84ED-01A46166FFF9}" destId="{109A24C1-6AE5-4EF3-940A-287D04751443}" srcOrd="0" destOrd="0" presId="urn:microsoft.com/office/officeart/2005/8/layout/arrow2"/>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35BE322-3796-DB49-952D-A773AB2113CF}" type="presOf" srcId="{C3DCB72C-F662-42BC-8B34-61AD2C0D5249}" destId="{9C55095F-4949-40E4-84EA-3BA9B6A2AEAC}"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C3A27D58-276D-5045-A13D-C6DB0D32F118}"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2F8A01F5-A0AA-4C47-8838-4BA3DC2A4DF8}"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D3B4B012-0867-8D43-8CDC-81746EC6F86E}" type="presOf" srcId="{24F17A2B-0432-40E6-9F44-F5CDE49E3644}" destId="{B4230E3D-BC30-423C-8A52-31C7550BFCAA}" srcOrd="0" destOrd="0" presId="urn:microsoft.com/office/officeart/2005/8/layout/hProcess11"/>
    <dgm:cxn modelId="{7D1FC01B-BFE4-A74D-95D9-68E5330E3883}" type="presOf" srcId="{5F8033E6-E0BA-4078-A7DB-C9EE2A4A6225}" destId="{90DD05D6-3967-41FD-99B1-28E767B77BDB}" srcOrd="0" destOrd="0" presId="urn:microsoft.com/office/officeart/2005/8/layout/hProcess11"/>
    <dgm:cxn modelId="{0530F960-CF2C-CC41-93EC-92C9F4865141}"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98B1D84D-E311-8042-B713-EC0DBBEEB579}" type="presOf" srcId="{ADDB0935-5A34-412B-92A2-2F1305941DEB}" destId="{E53AABCE-50AB-4981-8FDB-9BE5E37E40DA}" srcOrd="0" destOrd="0" presId="urn:microsoft.com/office/officeart/2005/8/layout/hProcess11"/>
    <dgm:cxn modelId="{4D00E44D-4869-CE43-A08B-DE92BCEE62EB}"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53FAD3B3-9A50-6F4A-BB95-7369C37A38E2}"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FAAD8B20-521A-FC4A-95C0-6E7F0B0C82C9}" type="presParOf" srcId="{9EA1AB39-3E70-494F-A951-1380E80F3CFD}" destId="{AD3093F6-DD81-4AEB-8CBA-1E68E965F8EA}" srcOrd="0" destOrd="0" presId="urn:microsoft.com/office/officeart/2005/8/layout/hProcess11"/>
    <dgm:cxn modelId="{1899B398-DD9F-D24A-9278-D1145022BC6C}" type="presParOf" srcId="{9EA1AB39-3E70-494F-A951-1380E80F3CFD}" destId="{4992925B-BCAB-459A-A568-E8237BAAEE27}" srcOrd="1" destOrd="0" presId="urn:microsoft.com/office/officeart/2005/8/layout/hProcess11"/>
    <dgm:cxn modelId="{2FBDBE92-F3B9-D340-A42B-FA16E26589E6}" type="presParOf" srcId="{4992925B-BCAB-459A-A568-E8237BAAEE27}" destId="{FAAEBA6E-400C-4FDE-AB0A-AF3C29402F99}" srcOrd="0" destOrd="0" presId="urn:microsoft.com/office/officeart/2005/8/layout/hProcess11"/>
    <dgm:cxn modelId="{A32D99D2-AD28-504E-9C4A-69BB138B218F}" type="presParOf" srcId="{FAAEBA6E-400C-4FDE-AB0A-AF3C29402F99}" destId="{90DD05D6-3967-41FD-99B1-28E767B77BDB}" srcOrd="0" destOrd="0" presId="urn:microsoft.com/office/officeart/2005/8/layout/hProcess11"/>
    <dgm:cxn modelId="{BA77EBE3-5655-EA4A-B140-9195D0172075}" type="presParOf" srcId="{FAAEBA6E-400C-4FDE-AB0A-AF3C29402F99}" destId="{A2BA5EDA-F645-4290-8C9B-2232469C256E}" srcOrd="1" destOrd="0" presId="urn:microsoft.com/office/officeart/2005/8/layout/hProcess11"/>
    <dgm:cxn modelId="{8DC46DA0-26E9-5841-9DB8-98FC78A49145}" type="presParOf" srcId="{FAAEBA6E-400C-4FDE-AB0A-AF3C29402F99}" destId="{0FC316D6-07E3-4A71-A21D-BA9BBF52B018}" srcOrd="2" destOrd="0" presId="urn:microsoft.com/office/officeart/2005/8/layout/hProcess11"/>
    <dgm:cxn modelId="{EF06EA39-2229-C340-8227-F3E165ACFFB7}" type="presParOf" srcId="{4992925B-BCAB-459A-A568-E8237BAAEE27}" destId="{6D3635DA-BB2E-44C5-8869-991D4F51407F}" srcOrd="1" destOrd="0" presId="urn:microsoft.com/office/officeart/2005/8/layout/hProcess11"/>
    <dgm:cxn modelId="{61BDCE5D-80B7-1A42-8629-714B42ABF2CC}" type="presParOf" srcId="{4992925B-BCAB-459A-A568-E8237BAAEE27}" destId="{84B382B5-F224-4509-962E-79B57A10E1C1}" srcOrd="2" destOrd="0" presId="urn:microsoft.com/office/officeart/2005/8/layout/hProcess11"/>
    <dgm:cxn modelId="{1E031F6E-2A42-1D4A-95FF-AABAF1CA792D}" type="presParOf" srcId="{84B382B5-F224-4509-962E-79B57A10E1C1}" destId="{E53AABCE-50AB-4981-8FDB-9BE5E37E40DA}" srcOrd="0" destOrd="0" presId="urn:microsoft.com/office/officeart/2005/8/layout/hProcess11"/>
    <dgm:cxn modelId="{8B1467E8-1973-F94B-8E1E-82629380850F}" type="presParOf" srcId="{84B382B5-F224-4509-962E-79B57A10E1C1}" destId="{9361B4F6-E343-408E-A75D-6EE72266718B}" srcOrd="1" destOrd="0" presId="urn:microsoft.com/office/officeart/2005/8/layout/hProcess11"/>
    <dgm:cxn modelId="{96949DCF-22B5-CA40-BB67-5319781C6513}" type="presParOf" srcId="{84B382B5-F224-4509-962E-79B57A10E1C1}" destId="{DBD30A2F-9C50-47B0-994F-E0E2E0DFBF26}" srcOrd="2" destOrd="0" presId="urn:microsoft.com/office/officeart/2005/8/layout/hProcess11"/>
    <dgm:cxn modelId="{4DF5F070-6F8F-7548-B4D8-7DB3C10591CD}" type="presParOf" srcId="{4992925B-BCAB-459A-A568-E8237BAAEE27}" destId="{5353A82C-A691-432D-8AEE-03D34AB6DB55}" srcOrd="3" destOrd="0" presId="urn:microsoft.com/office/officeart/2005/8/layout/hProcess11"/>
    <dgm:cxn modelId="{EE0F5C9A-5F0A-FC40-A145-0ECEEE8D51D0}" type="presParOf" srcId="{4992925B-BCAB-459A-A568-E8237BAAEE27}" destId="{8A39D42E-94BA-4155-B955-D1B837FAA111}" srcOrd="4" destOrd="0" presId="urn:microsoft.com/office/officeart/2005/8/layout/hProcess11"/>
    <dgm:cxn modelId="{CED0E7FF-1785-E34C-A026-0DEFC362FBE1}" type="presParOf" srcId="{8A39D42E-94BA-4155-B955-D1B837FAA111}" destId="{9C55095F-4949-40E4-84EA-3BA9B6A2AEAC}" srcOrd="0" destOrd="0" presId="urn:microsoft.com/office/officeart/2005/8/layout/hProcess11"/>
    <dgm:cxn modelId="{5D82F04A-1BB1-764B-8BF5-A1E390C39792}" type="presParOf" srcId="{8A39D42E-94BA-4155-B955-D1B837FAA111}" destId="{CEA8C45F-D7FE-4793-84FE-4A2E3438891C}" srcOrd="1" destOrd="0" presId="urn:microsoft.com/office/officeart/2005/8/layout/hProcess11"/>
    <dgm:cxn modelId="{C78588F2-E5F1-EF4B-9143-25B59504330F}" type="presParOf" srcId="{8A39D42E-94BA-4155-B955-D1B837FAA111}" destId="{82AFF8C2-6AF9-4F14-8221-875D24FC39C8}" srcOrd="2" destOrd="0" presId="urn:microsoft.com/office/officeart/2005/8/layout/hProcess11"/>
    <dgm:cxn modelId="{6E8C78F6-3EDD-A44B-891A-4D52325E7942}" type="presParOf" srcId="{4992925B-BCAB-459A-A568-E8237BAAEE27}" destId="{243E7DF8-AB04-47F8-A5B6-2AADE3E512DA}" srcOrd="5" destOrd="0" presId="urn:microsoft.com/office/officeart/2005/8/layout/hProcess11"/>
    <dgm:cxn modelId="{189E10A9-C6EC-7649-A42E-56E92E55FF79}" type="presParOf" srcId="{4992925B-BCAB-459A-A568-E8237BAAEE27}" destId="{B0251E8F-52E2-43A0-BF14-F119BCD28E93}" srcOrd="6" destOrd="0" presId="urn:microsoft.com/office/officeart/2005/8/layout/hProcess11"/>
    <dgm:cxn modelId="{330442B7-9305-984B-977E-9AD3B3F98ADB}" type="presParOf" srcId="{B0251E8F-52E2-43A0-BF14-F119BCD28E93}" destId="{B4230E3D-BC30-423C-8A52-31C7550BFCAA}" srcOrd="0" destOrd="0" presId="urn:microsoft.com/office/officeart/2005/8/layout/hProcess11"/>
    <dgm:cxn modelId="{FEE4B42E-A86D-0443-9A7F-057BF2941E48}" type="presParOf" srcId="{B0251E8F-52E2-43A0-BF14-F119BCD28E93}" destId="{10A63704-F504-4590-99F3-B48907C936C2}" srcOrd="1" destOrd="0" presId="urn:microsoft.com/office/officeart/2005/8/layout/hProcess11"/>
    <dgm:cxn modelId="{960ABEE4-D391-F647-98C7-AF358C6941F7}" type="presParOf" srcId="{B0251E8F-52E2-43A0-BF14-F119BCD28E93}" destId="{B61B0B94-7D9C-44FC-909C-90D5F78DF92F}" srcOrd="2" destOrd="0" presId="urn:microsoft.com/office/officeart/2005/8/layout/hProcess11"/>
    <dgm:cxn modelId="{B83E4095-C6BB-5147-8B32-C9B9147B8C40}" type="presParOf" srcId="{4992925B-BCAB-459A-A568-E8237BAAEE27}" destId="{D043554B-1DE0-48AB-8919-C88C44E16216}" srcOrd="7" destOrd="0" presId="urn:microsoft.com/office/officeart/2005/8/layout/hProcess11"/>
    <dgm:cxn modelId="{4CF7A7E5-D1A4-3245-B478-BF1F3D44CF19}" type="presParOf" srcId="{4992925B-BCAB-459A-A568-E8237BAAEE27}" destId="{FFF4CF9F-CD8D-4F1D-833C-0F13C31918F0}" srcOrd="8" destOrd="0" presId="urn:microsoft.com/office/officeart/2005/8/layout/hProcess11"/>
    <dgm:cxn modelId="{A427EE44-306A-6349-82A8-030962659D90}" type="presParOf" srcId="{FFF4CF9F-CD8D-4F1D-833C-0F13C31918F0}" destId="{CA0B9904-C9AA-4D8E-ADD2-DFACAE20C553}" srcOrd="0" destOrd="0" presId="urn:microsoft.com/office/officeart/2005/8/layout/hProcess11"/>
    <dgm:cxn modelId="{73AD9D07-F211-D743-B596-AEA55FDC4AD1}" type="presParOf" srcId="{FFF4CF9F-CD8D-4F1D-833C-0F13C31918F0}" destId="{21FA990E-2136-43B5-BD4B-53E640E3F623}" srcOrd="1" destOrd="0" presId="urn:microsoft.com/office/officeart/2005/8/layout/hProcess11"/>
    <dgm:cxn modelId="{E345BA52-556C-3D4A-BF4D-618482808C90}"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endParaRPr lang="en-US" dirty="0"/>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DAEBC401-884C-6842-9ABD-72506B29C70B}">
      <dgm:prSet phldrT="[Text]"/>
      <dgm:spPr/>
      <dgm:t>
        <a:bodyPr/>
        <a:lstStyle/>
        <a:p>
          <a:endParaRPr lang="en-US" dirty="0"/>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61744628-CB1C-C847-82C3-618407B49F09}">
      <dgm:prSet phldrT="[Text]" custT="1"/>
      <dgm:spPr/>
      <dgm:t>
        <a:bodyPr/>
        <a:lstStyle/>
        <a:p>
          <a:r>
            <a:rPr lang="en-US" sz="4000" dirty="0"/>
            <a:t>Manipulating Lipid Stores</a:t>
          </a:r>
        </a:p>
      </dgm:t>
    </dgm:pt>
    <dgm:pt modelId="{32ADB176-565B-4846-83CB-84F544BAA024}" type="sibTrans" cxnId="{B9E93C74-9128-2845-8241-1EAB21207F1A}">
      <dgm:prSet/>
      <dgm:spPr>
        <a:solidFill>
          <a:schemeClr val="bg1"/>
        </a:solidFill>
      </dgm:spPr>
      <dgm:t>
        <a:bodyPr/>
        <a:lstStyle/>
        <a:p>
          <a:endParaRPr lang="en-US"/>
        </a:p>
      </dgm:t>
    </dgm:pt>
    <dgm:pt modelId="{D1C39445-C86D-854A-AF34-4195EA0CAAB9}" type="parTrans" cxnId="{B9E93C74-9128-2845-8241-1EAB21207F1A}">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3" custScaleX="115363" custLinFactNeighborX="-10330" custLinFactNeighborY="1806"/>
      <dgm:spPr>
        <a:prstGeom prst="rect">
          <a:avLst/>
        </a:prstGeom>
      </dgm:spPr>
    </dgm:pt>
    <dgm:pt modelId="{45084007-87B7-AC4C-9E0B-D573676E5F82}" type="pres">
      <dgm:prSet presAssocID="{61744628-CB1C-C847-82C3-618407B49F09}" presName="text_1" presStyleLbl="node1" presStyleIdx="0" presStyleCnt="0" custScaleX="152329" custScaleY="52050" custLinFactY="61428" custLinFactNeighborX="-14371" custLinFactNeighborY="100000">
        <dgm:presLayoutVars>
          <dgm:bulletEnabled val="1"/>
        </dgm:presLayoutVars>
      </dgm:prSet>
      <dgm:spPr/>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3" custScaleX="124016" custScaleY="106145" custLinFactNeighborX="4310" custLinFactNeighborY="17270"/>
      <dgm:spPr>
        <a:prstGeom prst="ellipse">
          <a:avLst/>
        </a:prstGeom>
      </dgm:spPr>
    </dgm:pt>
    <dgm:pt modelId="{776BB0D2-0023-3D4C-A539-517EB81637D2}" type="pres">
      <dgm:prSet presAssocID="{14D4E985-E970-DE49-A835-23B5BCBB9D09}" presName="line_2" presStyleLbl="parChTrans1D1" presStyleIdx="0" presStyleCnt="2"/>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2" custScaleX="319977" custScaleY="58487">
        <dgm:presLayoutVars>
          <dgm:bulletEnabled val="1"/>
        </dgm:presLayoutVars>
      </dgm:prSet>
      <dgm:spPr/>
    </dgm:pt>
    <dgm:pt modelId="{311000BC-5FBE-2B49-90F2-6AC226946E14}" type="pres">
      <dgm:prSet presAssocID="{1CE84540-CA3A-2E43-8D8C-2043FA48C8E1}" presName="picture_3" presStyleCnt="0"/>
      <dgm:spPr/>
    </dgm:pt>
    <dgm:pt modelId="{C6626269-55C3-C147-9DA3-7C834308686E}" type="pres">
      <dgm:prSet presAssocID="{1CE84540-CA3A-2E43-8D8C-2043FA48C8E1}" presName="pictureRepeatNode" presStyleLbl="alignImgPlace1" presStyleIdx="2" presStyleCnt="3" custScaleX="161798" custScaleY="125410" custLinFactNeighborX="-8720" custLinFactNeighborY="-8676"/>
      <dgm:spPr>
        <a:prstGeom prst="ellipse">
          <a:avLst/>
        </a:prstGeom>
      </dgm:spPr>
    </dgm:pt>
    <dgm:pt modelId="{E77FE866-E9D5-E143-86D5-66F9A1742614}" type="pres">
      <dgm:prSet presAssocID="{DAEBC401-884C-6842-9ABD-72506B29C70B}" presName="line_3" presStyleLbl="parChTrans1D1" presStyleIdx="1" presStyleCnt="2"/>
      <dgm:spPr/>
    </dgm:pt>
    <dgm:pt modelId="{0C8CD547-25FA-2B4D-A9B2-7A0F15F8E84E}" type="pres">
      <dgm:prSet presAssocID="{DAEBC401-884C-6842-9ABD-72506B29C70B}" presName="textparent_3" presStyleLbl="node1" presStyleIdx="0" presStyleCnt="0"/>
      <dgm:spPr/>
    </dgm:pt>
    <dgm:pt modelId="{684CDA43-8DAE-9E43-89EB-8376C7588AC6}" type="pres">
      <dgm:prSet presAssocID="{DAEBC401-884C-6842-9ABD-72506B29C70B}" presName="text_3" presStyleLbl="revTx" presStyleIdx="1" presStyleCnt="2">
        <dgm:presLayoutVars>
          <dgm:bulletEnabled val="1"/>
        </dgm:presLayoutVars>
      </dgm:prSet>
      <dgm:spPr/>
    </dgm:pt>
  </dgm:ptLst>
  <dgm:cxnLst>
    <dgm:cxn modelId="{7E2DEA0A-1C68-074D-8679-79A1825E8834}" type="presOf" srcId="{8F3E48A8-6CBB-4E48-A4B9-F5A68067B865}" destId="{54C8B1A1-E8F0-8A4D-8E7C-451CAD617815}"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8FA28A52-AE14-2445-B95E-F9E26513EED2}" type="presOf" srcId="{DAEBC401-884C-6842-9ABD-72506B29C70B}" destId="{684CDA43-8DAE-9E43-89EB-8376C7588AC6}" srcOrd="0" destOrd="0" presId="urn:microsoft.com/office/officeart/2008/layout/CircularPictureCallout"/>
    <dgm:cxn modelId="{B9E93C74-9128-2845-8241-1EAB21207F1A}" srcId="{8F3E48A8-6CBB-4E48-A4B9-F5A68067B865}" destId="{61744628-CB1C-C847-82C3-618407B49F09}" srcOrd="0" destOrd="0" parTransId="{D1C39445-C86D-854A-AF34-4195EA0CAAB9}" sibTransId="{32ADB176-565B-4846-83CB-84F544BAA024}"/>
    <dgm:cxn modelId="{0496D158-09D2-CA44-9AF1-7838FB7A881C}" srcId="{8F3E48A8-6CBB-4E48-A4B9-F5A68067B865}" destId="{DAEBC401-884C-6842-9ABD-72506B29C70B}" srcOrd="2" destOrd="0" parTransId="{0F6BAB90-D793-7B40-B358-CFC3BC69BCD6}" sibTransId="{1CE84540-CA3A-2E43-8D8C-2043FA48C8E1}"/>
    <dgm:cxn modelId="{81572CA8-9E69-9947-B5C7-91FC5DC0D655}" type="presOf" srcId="{32ADB176-565B-4846-83CB-84F544BAA024}" destId="{D9EB1B0F-8C96-9343-9CD4-1F7F298BA8C8}" srcOrd="0" destOrd="0" presId="urn:microsoft.com/office/officeart/2008/layout/CircularPictureCallout"/>
    <dgm:cxn modelId="{73B7C0AA-0227-8E4B-BB84-E2DC38CA01A0}" type="presOf" srcId="{61744628-CB1C-C847-82C3-618407B49F09}" destId="{45084007-87B7-AC4C-9E0B-D573676E5F82}" srcOrd="0" destOrd="0" presId="urn:microsoft.com/office/officeart/2008/layout/CircularPictureCallout"/>
    <dgm:cxn modelId="{E66E18B6-534C-C54C-875A-D82BE5784DBC}" type="presOf" srcId="{5BD1171D-314B-CA42-B35F-2F0116DD6713}" destId="{286E283C-527A-344B-B6C3-7392F428269C}" srcOrd="0" destOrd="0" presId="urn:microsoft.com/office/officeart/2008/layout/CircularPictureCallout"/>
    <dgm:cxn modelId="{CA4F82C3-B6C3-CA48-9553-572E6AA75FA3}" type="presOf" srcId="{14D4E985-E970-DE49-A835-23B5BCBB9D09}" destId="{7CB79483-FECB-7B42-B9AA-D9954A46F72B}" srcOrd="0" destOrd="0" presId="urn:microsoft.com/office/officeart/2008/layout/CircularPictureCallout"/>
    <dgm:cxn modelId="{74D58AE9-4E25-7044-A357-FB4E96EFE323}" type="presOf" srcId="{1CE84540-CA3A-2E43-8D8C-2043FA48C8E1}" destId="{C6626269-55C3-C147-9DA3-7C834308686E}" srcOrd="0" destOrd="0" presId="urn:microsoft.com/office/officeart/2008/layout/CircularPictureCallout"/>
    <dgm:cxn modelId="{CE18B113-E834-3E47-9C16-1FD9052BB073}" type="presParOf" srcId="{54C8B1A1-E8F0-8A4D-8E7C-451CAD617815}" destId="{CFA98EAE-98C1-5048-B722-D48E09C18E49}" srcOrd="0" destOrd="0" presId="urn:microsoft.com/office/officeart/2008/layout/CircularPictureCallout"/>
    <dgm:cxn modelId="{045E35A4-FF36-C84D-9094-D30F5433433E}" type="presParOf" srcId="{CFA98EAE-98C1-5048-B722-D48E09C18E49}" destId="{B4275DFC-36B3-A84C-B9AA-D5BBC40271AE}" srcOrd="0" destOrd="0" presId="urn:microsoft.com/office/officeart/2008/layout/CircularPictureCallout"/>
    <dgm:cxn modelId="{06A2E2BC-2E74-CD49-8391-CD1FC55B192E}" type="presParOf" srcId="{B4275DFC-36B3-A84C-B9AA-D5BBC40271AE}" destId="{D9EB1B0F-8C96-9343-9CD4-1F7F298BA8C8}" srcOrd="0" destOrd="0" presId="urn:microsoft.com/office/officeart/2008/layout/CircularPictureCallout"/>
    <dgm:cxn modelId="{FA910CF1-902D-AD49-AF01-1DEFC11BD061}" type="presParOf" srcId="{CFA98EAE-98C1-5048-B722-D48E09C18E49}" destId="{45084007-87B7-AC4C-9E0B-D573676E5F82}" srcOrd="1" destOrd="0" presId="urn:microsoft.com/office/officeart/2008/layout/CircularPictureCallout"/>
    <dgm:cxn modelId="{EF2E40D5-DF2B-7B46-BDA5-54997A64404E}" type="presParOf" srcId="{CFA98EAE-98C1-5048-B722-D48E09C18E49}" destId="{D34FEB0F-5F3D-D648-B9B7-AAA1AC26EF27}" srcOrd="2" destOrd="0" presId="urn:microsoft.com/office/officeart/2008/layout/CircularPictureCallout"/>
    <dgm:cxn modelId="{02161007-5A76-F34C-B434-4877D84248F7}" type="presParOf" srcId="{D34FEB0F-5F3D-D648-B9B7-AAA1AC26EF27}" destId="{286E283C-527A-344B-B6C3-7392F428269C}" srcOrd="0" destOrd="0" presId="urn:microsoft.com/office/officeart/2008/layout/CircularPictureCallout"/>
    <dgm:cxn modelId="{F77632E4-635B-8441-9D5B-67CC9B6F5DE1}" type="presParOf" srcId="{CFA98EAE-98C1-5048-B722-D48E09C18E49}" destId="{776BB0D2-0023-3D4C-A539-517EB81637D2}" srcOrd="3" destOrd="0" presId="urn:microsoft.com/office/officeart/2008/layout/CircularPictureCallout"/>
    <dgm:cxn modelId="{5FC32969-A476-FF48-A4F3-6B5C629966B0}" type="presParOf" srcId="{CFA98EAE-98C1-5048-B722-D48E09C18E49}" destId="{6F57EF74-2A55-AF49-8321-44CE903C700D}" srcOrd="4" destOrd="0" presId="urn:microsoft.com/office/officeart/2008/layout/CircularPictureCallout"/>
    <dgm:cxn modelId="{1BD4BA7A-C79A-624A-BE59-1731D808157A}" type="presParOf" srcId="{6F57EF74-2A55-AF49-8321-44CE903C700D}" destId="{7CB79483-FECB-7B42-B9AA-D9954A46F72B}" srcOrd="0" destOrd="0" presId="urn:microsoft.com/office/officeart/2008/layout/CircularPictureCallout"/>
    <dgm:cxn modelId="{3C2B3D78-059D-3044-A478-8F831684C478}" type="presParOf" srcId="{CFA98EAE-98C1-5048-B722-D48E09C18E49}" destId="{311000BC-5FBE-2B49-90F2-6AC226946E14}" srcOrd="5" destOrd="0" presId="urn:microsoft.com/office/officeart/2008/layout/CircularPictureCallout"/>
    <dgm:cxn modelId="{3FDFD91F-3C3A-594B-B8E7-9642811D573C}" type="presParOf" srcId="{311000BC-5FBE-2B49-90F2-6AC226946E14}" destId="{C6626269-55C3-C147-9DA3-7C834308686E}" srcOrd="0" destOrd="0" presId="urn:microsoft.com/office/officeart/2008/layout/CircularPictureCallout"/>
    <dgm:cxn modelId="{5D01C986-2351-AD46-96E6-76A3C1DDD1FD}" type="presParOf" srcId="{CFA98EAE-98C1-5048-B722-D48E09C18E49}" destId="{E77FE866-E9D5-E143-86D5-66F9A1742614}" srcOrd="6" destOrd="0" presId="urn:microsoft.com/office/officeart/2008/layout/CircularPictureCallout"/>
    <dgm:cxn modelId="{003F3E07-C056-4345-902D-45A282DB92CD}" type="presParOf" srcId="{CFA98EAE-98C1-5048-B722-D48E09C18E49}" destId="{0C8CD547-25FA-2B4D-A9B2-7A0F15F8E84E}" srcOrd="7" destOrd="0" presId="urn:microsoft.com/office/officeart/2008/layout/CircularPictureCallout"/>
    <dgm:cxn modelId="{C92A0FFB-32CC-784E-8D70-F6CADA4CCA75}" type="presParOf" srcId="{0C8CD547-25FA-2B4D-A9B2-7A0F15F8E84E}" destId="{684CDA43-8DAE-9E43-89EB-8376C7588AC6}"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2FF600D-2014-E643-AE40-8C3B78AD3507}" type="presOf" srcId="{24F17A2B-0432-40E6-9F44-F5CDE49E3644}" destId="{B4230E3D-BC30-423C-8A52-31C7550BFCA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B7945177-2F15-C34D-AB66-60958FB1F4B9}" type="presOf" srcId="{A56F4B4D-F996-4C25-BE74-608CAFD79EB1}" destId="{CA0B9904-C9AA-4D8E-ADD2-DFACAE20C553}" srcOrd="0" destOrd="0" presId="urn:microsoft.com/office/officeart/2005/8/layout/hProcess11"/>
    <dgm:cxn modelId="{85F87E85-88A3-194D-9B68-AE344723ED85}" type="presOf" srcId="{ADDB0935-5A34-412B-92A2-2F1305941DEB}" destId="{E53AABCE-50AB-4981-8FDB-9BE5E37E40DA}" srcOrd="0" destOrd="0" presId="urn:microsoft.com/office/officeart/2005/8/layout/hProcess11"/>
    <dgm:cxn modelId="{479CA189-FFF2-8049-85B5-0CA6FB1C0CA0}" type="presOf" srcId="{C3DCB72C-F662-42BC-8B34-61AD2C0D5249}" destId="{9C55095F-4949-40E4-84EA-3BA9B6A2AEAC}"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83C739DD-93E8-455B-B744-4856437D188E}" srcId="{829F1923-EB2F-4482-926F-B72296C6DA8D}" destId="{5F8033E6-E0BA-4078-A7DB-C9EE2A4A6225}" srcOrd="0" destOrd="0" parTransId="{9A8170B4-90A0-4BA2-BAFA-E156DA48549E}" sibTransId="{EA6BDF5C-C8D1-43E5-8B1D-E6B6E131DB33}"/>
    <dgm:cxn modelId="{849C3DE2-EB5B-634E-8BA6-4E228E45476D}" type="presOf" srcId="{5F8033E6-E0BA-4078-A7DB-C9EE2A4A6225}" destId="{90DD05D6-3967-41FD-99B1-28E767B77BDB}" srcOrd="0" destOrd="0" presId="urn:microsoft.com/office/officeart/2005/8/layout/hProcess11"/>
    <dgm:cxn modelId="{FB2F20E8-2708-B145-8A98-ABB50095504B}" type="presOf" srcId="{829F1923-EB2F-4482-926F-B72296C6DA8D}" destId="{9EA1AB39-3E70-494F-A951-1380E80F3CFD}"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80EE7ADE-D8A2-6F43-85CC-9AFEB9822143}" type="presParOf" srcId="{9EA1AB39-3E70-494F-A951-1380E80F3CFD}" destId="{AD3093F6-DD81-4AEB-8CBA-1E68E965F8EA}" srcOrd="0" destOrd="0" presId="urn:microsoft.com/office/officeart/2005/8/layout/hProcess11"/>
    <dgm:cxn modelId="{5494E260-BE8B-1347-B3A2-E0527081D941}" type="presParOf" srcId="{9EA1AB39-3E70-494F-A951-1380E80F3CFD}" destId="{4992925B-BCAB-459A-A568-E8237BAAEE27}" srcOrd="1" destOrd="0" presId="urn:microsoft.com/office/officeart/2005/8/layout/hProcess11"/>
    <dgm:cxn modelId="{01484630-BD9E-1F40-82A9-0C641173A9E4}" type="presParOf" srcId="{4992925B-BCAB-459A-A568-E8237BAAEE27}" destId="{FAAEBA6E-400C-4FDE-AB0A-AF3C29402F99}" srcOrd="0" destOrd="0" presId="urn:microsoft.com/office/officeart/2005/8/layout/hProcess11"/>
    <dgm:cxn modelId="{24A63486-CD94-1248-A4FB-8432B4CDF275}" type="presParOf" srcId="{FAAEBA6E-400C-4FDE-AB0A-AF3C29402F99}" destId="{90DD05D6-3967-41FD-99B1-28E767B77BDB}" srcOrd="0" destOrd="0" presId="urn:microsoft.com/office/officeart/2005/8/layout/hProcess11"/>
    <dgm:cxn modelId="{82BDE72C-806C-DF4C-A388-D3369ABC6C9C}" type="presParOf" srcId="{FAAEBA6E-400C-4FDE-AB0A-AF3C29402F99}" destId="{A2BA5EDA-F645-4290-8C9B-2232469C256E}" srcOrd="1" destOrd="0" presId="urn:microsoft.com/office/officeart/2005/8/layout/hProcess11"/>
    <dgm:cxn modelId="{7FE4388E-C744-8D44-AC9C-49A6A5D10B1B}" type="presParOf" srcId="{FAAEBA6E-400C-4FDE-AB0A-AF3C29402F99}" destId="{0FC316D6-07E3-4A71-A21D-BA9BBF52B018}" srcOrd="2" destOrd="0" presId="urn:microsoft.com/office/officeart/2005/8/layout/hProcess11"/>
    <dgm:cxn modelId="{C516B640-251E-5F44-B363-4B8980CA028C}" type="presParOf" srcId="{4992925B-BCAB-459A-A568-E8237BAAEE27}" destId="{6D3635DA-BB2E-44C5-8869-991D4F51407F}" srcOrd="1" destOrd="0" presId="urn:microsoft.com/office/officeart/2005/8/layout/hProcess11"/>
    <dgm:cxn modelId="{3D02ECA1-E330-5D4D-A22A-67F9221510BD}" type="presParOf" srcId="{4992925B-BCAB-459A-A568-E8237BAAEE27}" destId="{84B382B5-F224-4509-962E-79B57A10E1C1}" srcOrd="2" destOrd="0" presId="urn:microsoft.com/office/officeart/2005/8/layout/hProcess11"/>
    <dgm:cxn modelId="{2E8E695A-FAA6-CE47-A2E8-181DC0934726}" type="presParOf" srcId="{84B382B5-F224-4509-962E-79B57A10E1C1}" destId="{E53AABCE-50AB-4981-8FDB-9BE5E37E40DA}" srcOrd="0" destOrd="0" presId="urn:microsoft.com/office/officeart/2005/8/layout/hProcess11"/>
    <dgm:cxn modelId="{AA052352-9D9B-454D-AAFA-6E302E46E5F4}" type="presParOf" srcId="{84B382B5-F224-4509-962E-79B57A10E1C1}" destId="{9361B4F6-E343-408E-A75D-6EE72266718B}" srcOrd="1" destOrd="0" presId="urn:microsoft.com/office/officeart/2005/8/layout/hProcess11"/>
    <dgm:cxn modelId="{0EE0DBD8-3CF8-244E-BC1E-D2E594F59601}" type="presParOf" srcId="{84B382B5-F224-4509-962E-79B57A10E1C1}" destId="{DBD30A2F-9C50-47B0-994F-E0E2E0DFBF26}" srcOrd="2" destOrd="0" presId="urn:microsoft.com/office/officeart/2005/8/layout/hProcess11"/>
    <dgm:cxn modelId="{A29D9351-6B1B-1644-BCE9-A549919943A1}" type="presParOf" srcId="{4992925B-BCAB-459A-A568-E8237BAAEE27}" destId="{5353A82C-A691-432D-8AEE-03D34AB6DB55}" srcOrd="3" destOrd="0" presId="urn:microsoft.com/office/officeart/2005/8/layout/hProcess11"/>
    <dgm:cxn modelId="{55743D01-C8A3-584D-B74C-7290F4DBD26A}" type="presParOf" srcId="{4992925B-BCAB-459A-A568-E8237BAAEE27}" destId="{8A39D42E-94BA-4155-B955-D1B837FAA111}" srcOrd="4" destOrd="0" presId="urn:microsoft.com/office/officeart/2005/8/layout/hProcess11"/>
    <dgm:cxn modelId="{E075EA61-03D6-AB43-92C0-E969F60265D1}" type="presParOf" srcId="{8A39D42E-94BA-4155-B955-D1B837FAA111}" destId="{9C55095F-4949-40E4-84EA-3BA9B6A2AEAC}" srcOrd="0" destOrd="0" presId="urn:microsoft.com/office/officeart/2005/8/layout/hProcess11"/>
    <dgm:cxn modelId="{B542141A-4956-524B-BA65-EF4566CBE715}" type="presParOf" srcId="{8A39D42E-94BA-4155-B955-D1B837FAA111}" destId="{CEA8C45F-D7FE-4793-84FE-4A2E3438891C}" srcOrd="1" destOrd="0" presId="urn:microsoft.com/office/officeart/2005/8/layout/hProcess11"/>
    <dgm:cxn modelId="{45F5A746-1F88-1C4B-AB2D-A4AECDBFE5C0}" type="presParOf" srcId="{8A39D42E-94BA-4155-B955-D1B837FAA111}" destId="{82AFF8C2-6AF9-4F14-8221-875D24FC39C8}" srcOrd="2" destOrd="0" presId="urn:microsoft.com/office/officeart/2005/8/layout/hProcess11"/>
    <dgm:cxn modelId="{EAC37546-ABD2-C747-8E98-20C2187225D4}" type="presParOf" srcId="{4992925B-BCAB-459A-A568-E8237BAAEE27}" destId="{243E7DF8-AB04-47F8-A5B6-2AADE3E512DA}" srcOrd="5" destOrd="0" presId="urn:microsoft.com/office/officeart/2005/8/layout/hProcess11"/>
    <dgm:cxn modelId="{01F786DC-D373-CC4D-8EC7-EB7DCFD10443}" type="presParOf" srcId="{4992925B-BCAB-459A-A568-E8237BAAEE27}" destId="{B0251E8F-52E2-43A0-BF14-F119BCD28E93}" srcOrd="6" destOrd="0" presId="urn:microsoft.com/office/officeart/2005/8/layout/hProcess11"/>
    <dgm:cxn modelId="{A8D3C88E-D52A-0946-BDBB-1E8F62DA355A}" type="presParOf" srcId="{B0251E8F-52E2-43A0-BF14-F119BCD28E93}" destId="{B4230E3D-BC30-423C-8A52-31C7550BFCAA}" srcOrd="0" destOrd="0" presId="urn:microsoft.com/office/officeart/2005/8/layout/hProcess11"/>
    <dgm:cxn modelId="{3315C57B-D0FC-424F-A2CA-928A39BE321E}" type="presParOf" srcId="{B0251E8F-52E2-43A0-BF14-F119BCD28E93}" destId="{10A63704-F504-4590-99F3-B48907C936C2}" srcOrd="1" destOrd="0" presId="urn:microsoft.com/office/officeart/2005/8/layout/hProcess11"/>
    <dgm:cxn modelId="{64704A2C-6C48-0E4F-A42F-E412B0AD6184}" type="presParOf" srcId="{B0251E8F-52E2-43A0-BF14-F119BCD28E93}" destId="{B61B0B94-7D9C-44FC-909C-90D5F78DF92F}" srcOrd="2" destOrd="0" presId="urn:microsoft.com/office/officeart/2005/8/layout/hProcess11"/>
    <dgm:cxn modelId="{54AB5CB2-97B4-3A49-A721-645A3EB80270}" type="presParOf" srcId="{4992925B-BCAB-459A-A568-E8237BAAEE27}" destId="{D043554B-1DE0-48AB-8919-C88C44E16216}" srcOrd="7" destOrd="0" presId="urn:microsoft.com/office/officeart/2005/8/layout/hProcess11"/>
    <dgm:cxn modelId="{FD0272F3-ED13-824A-947D-405B6972D543}" type="presParOf" srcId="{4992925B-BCAB-459A-A568-E8237BAAEE27}" destId="{FFF4CF9F-CD8D-4F1D-833C-0F13C31918F0}" srcOrd="8" destOrd="0" presId="urn:microsoft.com/office/officeart/2005/8/layout/hProcess11"/>
    <dgm:cxn modelId="{50655ADC-5280-0246-A40F-2B59CD28D48C}" type="presParOf" srcId="{FFF4CF9F-CD8D-4F1D-833C-0F13C31918F0}" destId="{CA0B9904-C9AA-4D8E-ADD2-DFACAE20C553}" srcOrd="0" destOrd="0" presId="urn:microsoft.com/office/officeart/2005/8/layout/hProcess11"/>
    <dgm:cxn modelId="{417E7D35-7BD7-6C4E-B965-FCEEAFDDE094}" type="presParOf" srcId="{FFF4CF9F-CD8D-4F1D-833C-0F13C31918F0}" destId="{21FA990E-2136-43B5-BD4B-53E640E3F623}" srcOrd="1" destOrd="0" presId="urn:microsoft.com/office/officeart/2005/8/layout/hProcess11"/>
    <dgm:cxn modelId="{7385EFC2-8527-5B40-8D1A-7D13CA7BC4CB}"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2_1" csCatId="accent2"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E6E74020-03CE-624A-A96B-994ED053D5D3}" type="presOf" srcId="{7E53D0A4-52CF-AC46-B6EC-C871B8CDAF6F}" destId="{B90B26C3-8AEF-F44D-8BF1-01588DF950A8}"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0194A38E-B2A7-3E4A-89A9-4F6919E7FC56}"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263FBD4-2F7A-4F42-B6E0-D8A5E4A314C2}" type="presOf" srcId="{7D8970B8-F909-9C48-89F2-DBB6F87F68D9}" destId="{8459AE78-F38E-9042-8458-F10F8CBBABE1}" srcOrd="0" destOrd="0" presId="urn:microsoft.com/office/officeart/2005/8/layout/cycle3"/>
    <dgm:cxn modelId="{CB5CBEEB-D1DA-0641-8D8A-487A0ED76246}" type="presOf" srcId="{A51A1182-8056-FA44-B819-05326E250AC0}" destId="{6E9FD6EF-4B46-4648-A2A4-A1C9885D1903}" srcOrd="0" destOrd="0" presId="urn:microsoft.com/office/officeart/2005/8/layout/cycle3"/>
    <dgm:cxn modelId="{17A2C6F5-5F20-E345-88D3-63F62B9F6D01}" type="presOf" srcId="{BF131ED2-5762-8241-9D60-60C060DE2ACE}" destId="{B015403A-2826-7B41-BB08-3C5C2C3EEF7E}" srcOrd="0" destOrd="0" presId="urn:microsoft.com/office/officeart/2005/8/layout/cycle3"/>
    <dgm:cxn modelId="{C376F3AC-52A9-2445-84B5-D344DF7433FF}" type="presParOf" srcId="{B90B26C3-8AEF-F44D-8BF1-01588DF950A8}" destId="{CA225C7C-2680-4042-A11E-617B43548FC8}" srcOrd="0" destOrd="0" presId="urn:microsoft.com/office/officeart/2005/8/layout/cycle3"/>
    <dgm:cxn modelId="{7B98FF40-8C11-E949-9FFC-F27BB72AC1DD}" type="presParOf" srcId="{CA225C7C-2680-4042-A11E-617B43548FC8}" destId="{7B4BF964-C111-7F42-8561-266D28C66D1C}" srcOrd="0" destOrd="0" presId="urn:microsoft.com/office/officeart/2005/8/layout/cycle3"/>
    <dgm:cxn modelId="{9D3BD13B-27B2-024C-A581-D54CE2B7F8AC}" type="presParOf" srcId="{CA225C7C-2680-4042-A11E-617B43548FC8}" destId="{6E9FD6EF-4B46-4648-A2A4-A1C9885D1903}" srcOrd="1" destOrd="0" presId="urn:microsoft.com/office/officeart/2005/8/layout/cycle3"/>
    <dgm:cxn modelId="{A2E02920-8C0E-1241-96A5-B6457716BA5B}" type="presParOf" srcId="{CA225C7C-2680-4042-A11E-617B43548FC8}" destId="{8459AE78-F38E-9042-8458-F10F8CBBABE1}" srcOrd="2" destOrd="0" presId="urn:microsoft.com/office/officeart/2005/8/layout/cycle3"/>
    <dgm:cxn modelId="{E14B52DC-8A78-794A-8813-EFADC3F932C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94880116-DD51-0042-B503-EC5048B4C1EB}" type="presOf" srcId="{829F1923-EB2F-4482-926F-B72296C6DA8D}" destId="{9EA1AB39-3E70-494F-A951-1380E80F3CFD}" srcOrd="0" destOrd="0" presId="urn:microsoft.com/office/officeart/2005/8/layout/hProcess11"/>
    <dgm:cxn modelId="{DAD45A22-0E61-6146-97CF-09E450F4BA48}" type="presOf" srcId="{ADDB0935-5A34-412B-92A2-2F1305941DEB}" destId="{E53AABCE-50AB-4981-8FDB-9BE5E37E40DA}"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2C93988D-03FC-544C-9C78-27C6F1B762E1}" type="presOf" srcId="{C3DCB72C-F662-42BC-8B34-61AD2C0D5249}" destId="{9C55095F-4949-40E4-84EA-3BA9B6A2AEAC}" srcOrd="0" destOrd="0" presId="urn:microsoft.com/office/officeart/2005/8/layout/hProcess11"/>
    <dgm:cxn modelId="{D6DFBC8F-89F2-214C-9D9E-8C8E3EA2E78A}"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83C739DD-93E8-455B-B744-4856437D188E}" srcId="{829F1923-EB2F-4482-926F-B72296C6DA8D}" destId="{5F8033E6-E0BA-4078-A7DB-C9EE2A4A6225}" srcOrd="0" destOrd="0" parTransId="{9A8170B4-90A0-4BA2-BAFA-E156DA48549E}" sibTransId="{EA6BDF5C-C8D1-43E5-8B1D-E6B6E131DB33}"/>
    <dgm:cxn modelId="{9E8383F3-876C-D648-B5F4-B8AFC7D34E8C}" type="presOf" srcId="{24F17A2B-0432-40E6-9F44-F5CDE49E3644}" destId="{B4230E3D-BC30-423C-8A52-31C7550BFCAA}"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Larva</a:t>
          </a:r>
        </a:p>
      </dsp:txBody>
      <dsp:txXfrm>
        <a:off x="41950" y="3003227"/>
        <a:ext cx="2364353" cy="77544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UZ 12:12</a:t>
          </a:r>
        </a:p>
      </dsp:txBody>
      <dsp:txXfrm>
        <a:off x="2590094" y="1711606"/>
        <a:ext cx="1700247" cy="7394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UZ 12:12</a:t>
          </a:r>
        </a:p>
      </dsp:txBody>
      <dsp:txXfrm>
        <a:off x="476396" y="1711606"/>
        <a:ext cx="3581108" cy="73945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UZ 16:8</a:t>
          </a:r>
        </a:p>
      </dsp:txBody>
      <dsp:txXfrm>
        <a:off x="2590094" y="1711606"/>
        <a:ext cx="1700247" cy="73945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UZ 12:12</a:t>
          </a:r>
        </a:p>
      </dsp:txBody>
      <dsp:txXfrm>
        <a:off x="3261268" y="1711606"/>
        <a:ext cx="1105173" cy="739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Larva</a:t>
          </a:r>
        </a:p>
      </dsp:txBody>
      <dsp:txXfrm>
        <a:off x="33010" y="2234196"/>
        <a:ext cx="1860507" cy="61020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Pupa</a:t>
          </a:r>
        </a:p>
      </dsp:txBody>
      <dsp:txXfrm>
        <a:off x="55414" y="1371560"/>
        <a:ext cx="1710447" cy="56098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FE866-E9D5-E143-86D5-66F9A1742614}">
      <dsp:nvSpPr>
        <dsp:cNvPr id="0" name=""/>
        <dsp:cNvSpPr/>
      </dsp:nvSpPr>
      <dsp:spPr>
        <a:xfrm>
          <a:off x="4142309" y="4838576"/>
          <a:ext cx="546627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4142309" y="1031978"/>
          <a:ext cx="546627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30" y="-5"/>
          <a:ext cx="7026249" cy="6090557"/>
        </a:xfrm>
        <a:prstGeom prst="rect">
          <a:avLst/>
        </a:prstGeom>
        <a:solidFill>
          <a:schemeClr val="bg1"/>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613275" y="5063667"/>
          <a:ext cx="5937718" cy="544518"/>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marL="0" lvl="0" indent="0" algn="ctr" defTabSz="1778000">
            <a:lnSpc>
              <a:spcPct val="90000"/>
            </a:lnSpc>
            <a:spcBef>
              <a:spcPct val="0"/>
            </a:spcBef>
            <a:spcAft>
              <a:spcPct val="35000"/>
            </a:spcAft>
            <a:buNone/>
          </a:pPr>
          <a:r>
            <a:rPr lang="en-US" sz="4000" kern="1200" dirty="0"/>
            <a:t>Manipulating Lipid Stores</a:t>
          </a:r>
        </a:p>
      </dsp:txBody>
      <dsp:txXfrm>
        <a:off x="613275" y="5063667"/>
        <a:ext cx="5937718" cy="544518"/>
      </dsp:txXfrm>
    </dsp:sp>
    <dsp:sp modelId="{286E283C-527A-344B-B6C3-7392F428269C}">
      <dsp:nvSpPr>
        <dsp:cNvPr id="0" name=""/>
        <dsp:cNvSpPr/>
      </dsp:nvSpPr>
      <dsp:spPr>
        <a:xfrm>
          <a:off x="8290785" y="214263"/>
          <a:ext cx="2832474" cy="2424308"/>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750563" y="364068"/>
          <a:ext cx="812251" cy="1335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0" rIns="240030" bIns="0" numCol="1" spcCol="1270" anchor="ctr" anchorCtr="0">
          <a:noAutofit/>
        </a:bodyPr>
        <a:lstStyle/>
        <a:p>
          <a:pPr marL="0" lvl="0" indent="0" algn="l" defTabSz="2800350">
            <a:lnSpc>
              <a:spcPct val="90000"/>
            </a:lnSpc>
            <a:spcBef>
              <a:spcPct val="0"/>
            </a:spcBef>
            <a:spcAft>
              <a:spcPct val="35000"/>
            </a:spcAft>
            <a:buNone/>
          </a:pPr>
          <a:endParaRPr lang="en-US" sz="6300" kern="1200" dirty="0"/>
        </a:p>
      </dsp:txBody>
      <dsp:txXfrm>
        <a:off x="10750563" y="364068"/>
        <a:ext cx="812251" cy="1335819"/>
      </dsp:txXfrm>
    </dsp:sp>
    <dsp:sp modelId="{C6626269-55C3-C147-9DA3-7C834308686E}">
      <dsp:nvSpPr>
        <dsp:cNvPr id="0" name=""/>
        <dsp:cNvSpPr/>
      </dsp:nvSpPr>
      <dsp:spPr>
        <a:xfrm>
          <a:off x="7561723" y="3208263"/>
          <a:ext cx="3695399" cy="2864312"/>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84CDA43-8DAE-9E43-89EB-8376C7588AC6}">
      <dsp:nvSpPr>
        <dsp:cNvPr id="0" name=""/>
        <dsp:cNvSpPr/>
      </dsp:nvSpPr>
      <dsp:spPr>
        <a:xfrm>
          <a:off x="10750563" y="3696596"/>
          <a:ext cx="253846" cy="2283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0" rIns="125730" bIns="0" numCol="1" spcCol="1270" anchor="ctr" anchorCtr="0">
          <a:noAutofit/>
        </a:bodyPr>
        <a:lstStyle/>
        <a:p>
          <a:pPr marL="0" lvl="0" indent="0" algn="l" defTabSz="1466850">
            <a:lnSpc>
              <a:spcPct val="90000"/>
            </a:lnSpc>
            <a:spcBef>
              <a:spcPct val="0"/>
            </a:spcBef>
            <a:spcAft>
              <a:spcPct val="35000"/>
            </a:spcAft>
            <a:buNone/>
          </a:pPr>
          <a:endParaRPr lang="en-US" sz="3300" kern="1200" dirty="0"/>
        </a:p>
      </dsp:txBody>
      <dsp:txXfrm>
        <a:off x="10750563" y="3696596"/>
        <a:ext cx="253846" cy="22839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Larva</a:t>
          </a:r>
        </a:p>
      </dsp:txBody>
      <dsp:txXfrm>
        <a:off x="33010" y="2234196"/>
        <a:ext cx="1860507" cy="6102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cdr:x>
      <cdr:y>0.6682</cdr:y>
    </cdr:from>
    <cdr:to>
      <cdr:x>0.10843</cdr:x>
      <cdr:y>0.8341</cdr:y>
    </cdr:to>
    <cdr:sp macro="" textlink="">
      <cdr:nvSpPr>
        <cdr:cNvPr id="2" name="TextBox 1"/>
        <cdr:cNvSpPr txBox="1"/>
      </cdr:nvSpPr>
      <cdr:spPr>
        <a:xfrm xmlns:a="http://schemas.openxmlformats.org/drawingml/2006/main">
          <a:off x="-38100" y="3683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2.xml><?xml version="1.0" encoding="utf-8"?>
<c:userShapes xmlns:c="http://schemas.openxmlformats.org/drawingml/2006/chart">
  <cdr:relSizeAnchor xmlns:cdr="http://schemas.openxmlformats.org/drawingml/2006/chartDrawing">
    <cdr:from>
      <cdr:x>0.11013</cdr:x>
      <cdr:y>0.05674</cdr:y>
    </cdr:from>
    <cdr:to>
      <cdr:x>0.30084</cdr:x>
      <cdr:y>0.14705</cdr:y>
    </cdr:to>
    <cdr:sp macro="" textlink="">
      <cdr:nvSpPr>
        <cdr:cNvPr id="2" name="TextBox 1"/>
        <cdr:cNvSpPr txBox="1"/>
      </cdr:nvSpPr>
      <cdr:spPr>
        <a:xfrm xmlns:a="http://schemas.openxmlformats.org/drawingml/2006/main">
          <a:off x="1246454" y="364140"/>
          <a:ext cx="2158301" cy="57962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800" b="1"/>
            <a:t>Non Diapause</a:t>
          </a:r>
          <a:endParaRPr lang="en-US" sz="2800" b="1" dirty="0"/>
        </a:p>
      </cdr:txBody>
    </cdr:sp>
  </cdr:relSizeAnchor>
  <cdr:relSizeAnchor xmlns:cdr="http://schemas.openxmlformats.org/drawingml/2006/chartDrawing">
    <cdr:from>
      <cdr:x>0.49685</cdr:x>
      <cdr:y>0.0561</cdr:y>
    </cdr:from>
    <cdr:to>
      <cdr:x>0.81017</cdr:x>
      <cdr:y>0.14642</cdr:y>
    </cdr:to>
    <cdr:sp macro="" textlink="">
      <cdr:nvSpPr>
        <cdr:cNvPr id="3" name="TextBox 2"/>
        <cdr:cNvSpPr txBox="1"/>
      </cdr:nvSpPr>
      <cdr:spPr>
        <a:xfrm xmlns:a="http://schemas.openxmlformats.org/drawingml/2006/main">
          <a:off x="5623080" y="360076"/>
          <a:ext cx="3546133" cy="57962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a:t>Diapause Programming</a:t>
          </a:r>
          <a:endParaRPr lang="en-US" sz="2800" b="1" dirty="0"/>
        </a:p>
      </cdr:txBody>
    </cdr:sp>
  </cdr:relSizeAnchor>
</c:userShapes>
</file>

<file path=ppt/drawings/drawing3.xml><?xml version="1.0" encoding="utf-8"?>
<c:userShapes xmlns:c="http://schemas.openxmlformats.org/drawingml/2006/chart">
  <cdr:relSizeAnchor xmlns:cdr="http://schemas.openxmlformats.org/drawingml/2006/chartDrawing">
    <cdr:from>
      <cdr:x>0.11013</cdr:x>
      <cdr:y>0.05674</cdr:y>
    </cdr:from>
    <cdr:to>
      <cdr:x>0.30084</cdr:x>
      <cdr:y>0.14705</cdr:y>
    </cdr:to>
    <cdr:sp macro="" textlink="">
      <cdr:nvSpPr>
        <cdr:cNvPr id="2" name="TextBox 1"/>
        <cdr:cNvSpPr txBox="1"/>
      </cdr:nvSpPr>
      <cdr:spPr>
        <a:xfrm xmlns:a="http://schemas.openxmlformats.org/drawingml/2006/main">
          <a:off x="1246454" y="364140"/>
          <a:ext cx="2158301" cy="57962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800" b="1"/>
            <a:t>Non Diapause</a:t>
          </a:r>
          <a:endParaRPr lang="en-US" sz="2800" b="1" dirty="0"/>
        </a:p>
      </cdr:txBody>
    </cdr:sp>
  </cdr:relSizeAnchor>
  <cdr:relSizeAnchor xmlns:cdr="http://schemas.openxmlformats.org/drawingml/2006/chartDrawing">
    <cdr:from>
      <cdr:x>0.49685</cdr:x>
      <cdr:y>0.0561</cdr:y>
    </cdr:from>
    <cdr:to>
      <cdr:x>0.81017</cdr:x>
      <cdr:y>0.14642</cdr:y>
    </cdr:to>
    <cdr:sp macro="" textlink="">
      <cdr:nvSpPr>
        <cdr:cNvPr id="3" name="TextBox 2"/>
        <cdr:cNvSpPr txBox="1"/>
      </cdr:nvSpPr>
      <cdr:spPr>
        <a:xfrm xmlns:a="http://schemas.openxmlformats.org/drawingml/2006/main">
          <a:off x="5623080" y="360076"/>
          <a:ext cx="3546133" cy="57962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a:t>Diapause Programming</a:t>
          </a:r>
          <a:endParaRPr lang="en-US" sz="2800" b="1" dirty="0"/>
        </a:p>
      </cdr:txBody>
    </cdr:sp>
  </cdr:relSizeAnchor>
</c:userShapes>
</file>

<file path=ppt/drawings/drawing4.xml><?xml version="1.0" encoding="utf-8"?>
<c:userShapes xmlns:c="http://schemas.openxmlformats.org/drawingml/2006/chart">
  <cdr:relSizeAnchor xmlns:cdr="http://schemas.openxmlformats.org/drawingml/2006/chartDrawing">
    <cdr:from>
      <cdr:x>0.49685</cdr:x>
      <cdr:y>0.0561</cdr:y>
    </cdr:from>
    <cdr:to>
      <cdr:x>0.81017</cdr:x>
      <cdr:y>0.14642</cdr:y>
    </cdr:to>
    <cdr:sp macro="" textlink="">
      <cdr:nvSpPr>
        <cdr:cNvPr id="3" name="TextBox 2"/>
        <cdr:cNvSpPr txBox="1"/>
      </cdr:nvSpPr>
      <cdr:spPr>
        <a:xfrm xmlns:a="http://schemas.openxmlformats.org/drawingml/2006/main">
          <a:off x="5623080" y="360076"/>
          <a:ext cx="3546133" cy="57962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a:t>Diapause Programming</a:t>
          </a:r>
          <a:endParaRPr lang="en-US" sz="2800" b="1" dirty="0"/>
        </a:p>
      </cdr:txBody>
    </cdr:sp>
  </cdr:relSizeAnchor>
</c:userShapes>
</file>

<file path=ppt/drawings/drawing5.xml><?xml version="1.0" encoding="utf-8"?>
<c:userShapes xmlns:c="http://schemas.openxmlformats.org/drawingml/2006/chart">
  <cdr:relSizeAnchor xmlns:cdr="http://schemas.openxmlformats.org/drawingml/2006/chartDrawing">
    <cdr:from>
      <cdr:x>0.275</cdr:x>
      <cdr:y>0.71482</cdr:y>
    </cdr:from>
    <cdr:to>
      <cdr:x>0.45345</cdr:x>
      <cdr:y>0.94176</cdr:y>
    </cdr:to>
    <cdr:sp macro="" textlink="">
      <cdr:nvSpPr>
        <cdr:cNvPr id="9" name="Callout: Down Arrow 8">
          <a:extLst xmlns:a="http://schemas.openxmlformats.org/drawingml/2006/main">
            <a:ext uri="{FF2B5EF4-FFF2-40B4-BE49-F238E27FC236}">
              <a16:creationId xmlns:a16="http://schemas.microsoft.com/office/drawing/2014/main" id="{771E05E1-8196-46A6-9358-1F869F01E4C5}"/>
            </a:ext>
          </a:extLst>
        </cdr:cNvPr>
        <cdr:cNvSpPr/>
      </cdr:nvSpPr>
      <cdr:spPr>
        <a:xfrm xmlns:a="http://schemas.openxmlformats.org/drawingml/2006/main">
          <a:off x="2235201" y="3873354"/>
          <a:ext cx="1450428" cy="1229712"/>
        </a:xfrm>
        <a:prstGeom xmlns:a="http://schemas.openxmlformats.org/drawingml/2006/main" prst="downArrowCallout">
          <a:avLst>
            <a:gd name="adj1" fmla="val 25000"/>
            <a:gd name="adj2" fmla="val 25000"/>
            <a:gd name="adj3" fmla="val 25000"/>
            <a:gd name="adj4" fmla="val 63847"/>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800" b="1" dirty="0">
              <a:solidFill>
                <a:schemeClr val="tx1"/>
              </a:solidFill>
            </a:rPr>
            <a:t>Not Programmed</a:t>
          </a:r>
        </a:p>
      </cdr:txBody>
    </cdr:sp>
  </cdr:relSizeAnchor>
  <cdr:relSizeAnchor xmlns:cdr="http://schemas.openxmlformats.org/drawingml/2006/chartDrawing">
    <cdr:from>
      <cdr:x>0.45991</cdr:x>
      <cdr:y>0.13874</cdr:y>
    </cdr:from>
    <cdr:to>
      <cdr:x>0.64591</cdr:x>
      <cdr:y>0.43163</cdr:y>
    </cdr:to>
    <cdr:sp macro="" textlink="">
      <cdr:nvSpPr>
        <cdr:cNvPr id="10" name="Callout: Down Arrow 9">
          <a:extLst xmlns:a="http://schemas.openxmlformats.org/drawingml/2006/main">
            <a:ext uri="{FF2B5EF4-FFF2-40B4-BE49-F238E27FC236}">
              <a16:creationId xmlns:a16="http://schemas.microsoft.com/office/drawing/2014/main" id="{947687FE-E3E3-48D5-85E2-154EFCD846EE}"/>
            </a:ext>
          </a:extLst>
        </cdr:cNvPr>
        <cdr:cNvSpPr/>
      </cdr:nvSpPr>
      <cdr:spPr>
        <a:xfrm xmlns:a="http://schemas.openxmlformats.org/drawingml/2006/main">
          <a:off x="3738180" y="751782"/>
          <a:ext cx="1511738" cy="1587062"/>
        </a:xfrm>
        <a:prstGeom xmlns:a="http://schemas.openxmlformats.org/drawingml/2006/main" prst="downArrowCallout">
          <a:avLst>
            <a:gd name="adj1" fmla="val 25000"/>
            <a:gd name="adj2" fmla="val 25000"/>
            <a:gd name="adj3" fmla="val 25000"/>
            <a:gd name="adj4" fmla="val 5867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Earlier</a:t>
          </a:r>
        </a:p>
      </cdr:txBody>
    </cdr:sp>
  </cdr:relSizeAnchor>
  <cdr:relSizeAnchor xmlns:cdr="http://schemas.openxmlformats.org/drawingml/2006/chartDrawing">
    <cdr:from>
      <cdr:x>0.66293</cdr:x>
      <cdr:y>0.42904</cdr:y>
    </cdr:from>
    <cdr:to>
      <cdr:x>0.82543</cdr:x>
      <cdr:y>0.6896</cdr:y>
    </cdr:to>
    <cdr:sp macro="" textlink="">
      <cdr:nvSpPr>
        <cdr:cNvPr id="11" name="Callout: Down Arrow 10">
          <a:extLst xmlns:a="http://schemas.openxmlformats.org/drawingml/2006/main">
            <a:ext uri="{FF2B5EF4-FFF2-40B4-BE49-F238E27FC236}">
              <a16:creationId xmlns:a16="http://schemas.microsoft.com/office/drawing/2014/main" id="{C1B0988E-9105-4A13-96B3-C43F072ACC9E}"/>
            </a:ext>
          </a:extLst>
        </cdr:cNvPr>
        <cdr:cNvSpPr/>
      </cdr:nvSpPr>
      <cdr:spPr>
        <a:xfrm xmlns:a="http://schemas.openxmlformats.org/drawingml/2006/main">
          <a:off x="5388304" y="2324831"/>
          <a:ext cx="1320800" cy="1411890"/>
        </a:xfrm>
        <a:prstGeom xmlns:a="http://schemas.openxmlformats.org/drawingml/2006/main" prst="downArrowCallout">
          <a:avLst>
            <a:gd name="adj1" fmla="val 25000"/>
            <a:gd name="adj2" fmla="val 25000"/>
            <a:gd name="adj3" fmla="val 25000"/>
            <a:gd name="adj4" fmla="val 6040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Later</a:t>
          </a:r>
        </a:p>
      </cdr:txBody>
    </cdr:sp>
  </cdr:relSizeAnchor>
</c:userShapes>
</file>

<file path=ppt/drawings/drawing6.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a16="http://schemas.microsoft.com/office/drawing/2014/main"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7.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8.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a16="http://schemas.microsoft.com/office/drawing/2014/main"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9.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7/16/2019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www.pioneer.com/home/site/us/agronomy/crop-management/corn-insect-disease/common-stalk-borer/" TargetMode="External"/><Relationship Id="rId13" Type="http://schemas.openxmlformats.org/officeDocument/2006/relationships/hyperlink" Target="https://www.pioneer.com/home/site/us/agronomy/crop-management/corn-insect-disease/corn-rootworm-silk-feeding/" TargetMode="External"/><Relationship Id="rId18" Type="http://schemas.openxmlformats.org/officeDocument/2006/relationships/hyperlink" Target="https://www.pioneer.com/home/site/us/agronomy/crop-management/corn-insect-disease/japanese-beetle/" TargetMode="External"/><Relationship Id="rId26" Type="http://schemas.openxmlformats.org/officeDocument/2006/relationships/hyperlink" Target="https://www.pioneer.com/home/site/us/agronomy/crop-management/corn-insect-disease/western-bean-cutworm/" TargetMode="External"/><Relationship Id="rId3" Type="http://schemas.openxmlformats.org/officeDocument/2006/relationships/hyperlink" Target="https://www.pioneer.com/home/site/us/agronomy/crop-management/corn-insect-disease/armyworm/" TargetMode="External"/><Relationship Id="rId21" Type="http://schemas.openxmlformats.org/officeDocument/2006/relationships/hyperlink" Target="https://www.pioneer.com/home/site/us/agronomy/crop-management/corn-insect-disease/seedcorn-maggot/" TargetMode="External"/><Relationship Id="rId7" Type="http://schemas.openxmlformats.org/officeDocument/2006/relationships/hyperlink" Target="https://www.pioneer.com/home/site/us/agronomy/crop-management/corn-insect-disease/brown-stink-bug/" TargetMode="External"/><Relationship Id="rId12" Type="http://schemas.openxmlformats.org/officeDocument/2006/relationships/hyperlink" Target="https://www.pioneer.com/home/site/us/agronomy/crop-management/corn-insect-disease/corn-rootworm/" TargetMode="External"/><Relationship Id="rId17" Type="http://schemas.openxmlformats.org/officeDocument/2006/relationships/hyperlink" Target="https://www.pioneer.com/home/site/us/agronomy/crop-management/corn-insect-disease/hop-vine-borer/" TargetMode="External"/><Relationship Id="rId25" Type="http://schemas.openxmlformats.org/officeDocument/2006/relationships/hyperlink" Target="https://www.pioneer.com/home/site/us/agronomy/crop-management/corn-insect-disease/sugarcane-beetle/" TargetMode="External"/><Relationship Id="rId2" Type="http://schemas.openxmlformats.org/officeDocument/2006/relationships/slide" Target="../slides/slide150.xml"/><Relationship Id="rId16" Type="http://schemas.openxmlformats.org/officeDocument/2006/relationships/hyperlink" Target="https://www.pioneer.com/home/site/us/template.CONTENT/agronomy/crop-management/corn-insect-disease/spider-mite/guid.475B46EE-64EB-9925-F342-6EA8808570A4" TargetMode="External"/><Relationship Id="rId20" Type="http://schemas.openxmlformats.org/officeDocument/2006/relationships/hyperlink" Target="https://www.pioneer.com/home/site/us/agronomy/crop-management/corn-insect-disease/seedcorn-beetle/" TargetMode="External"/><Relationship Id="rId1" Type="http://schemas.openxmlformats.org/officeDocument/2006/relationships/notesMaster" Target="../notesMasters/notesMaster1.xml"/><Relationship Id="rId6" Type="http://schemas.openxmlformats.org/officeDocument/2006/relationships/hyperlink" Target="https://www.pioneer.com/home/site/us/agronomy/crop-management/corn-insect-disease/brown-marmorated-stink-bug" TargetMode="External"/><Relationship Id="rId11" Type="http://schemas.openxmlformats.org/officeDocument/2006/relationships/hyperlink" Target="https://www.pioneer.com/home/site/us/agronomy/crop-management/corn-insect-disease/corn-leaf-aphid/" TargetMode="External"/><Relationship Id="rId24" Type="http://schemas.openxmlformats.org/officeDocument/2006/relationships/hyperlink" Target="https://www.pioneer.com/home/site/us/agronomy/crop-management/corn-insect-disease/spider-mite/" TargetMode="External"/><Relationship Id="rId5" Type="http://schemas.openxmlformats.org/officeDocument/2006/relationships/hyperlink" Target="https://www.pioneer.com/home/site/us/agronomy/crop-management/corn-insect-disease/black-cutworm/" TargetMode="External"/><Relationship Id="rId15" Type="http://schemas.openxmlformats.org/officeDocument/2006/relationships/hyperlink" Target="https://www.pioneer.com/home/site/us/agronomy/crop-management/corn-insect-disease/fall-armyworm/" TargetMode="External"/><Relationship Id="rId23" Type="http://schemas.openxmlformats.org/officeDocument/2006/relationships/hyperlink" Target="https://www.pioneer.com/home/site/us/agronomy/crop-management/corn-insect-disease/sw-corn-borer/"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9" Type="http://schemas.openxmlformats.org/officeDocument/2006/relationships/hyperlink" Target="https://www.pioneer.com/home/site/us/agronomy/crop-management/corn-insect-disease/scout-fall-armyworm/" TargetMode="External"/><Relationship Id="rId4" Type="http://schemas.openxmlformats.org/officeDocument/2006/relationships/hyperlink" Target="https://www.pioneer.com/home/site/us/agronomy/crop-management/corn-insect-disease/asiatic-garden-beetle/" TargetMode="External"/><Relationship Id="rId9" Type="http://schemas.openxmlformats.org/officeDocument/2006/relationships/hyperlink" Target="https://www.pioneer.com/home/site/us/agronomy/crop-management/corn-insect-disease/corn-billbugs/" TargetMode="External"/><Relationship Id="rId14" Type="http://schemas.openxmlformats.org/officeDocument/2006/relationships/hyperlink" Target="https://www.pioneer.com/home/site/us/agronomy/crop-management/corn-insect-disease/european-corn-borer/" TargetMode="External"/><Relationship Id="rId22" Type="http://schemas.openxmlformats.org/officeDocument/2006/relationships/hyperlink" Target="https://www.pioneer.com/home/site/us/agronomy/crop-management/corn-insect-disease/south-corn-leaf-beetle/" TargetMode="External"/><Relationship Id="rId27" Type="http://schemas.openxmlformats.org/officeDocument/2006/relationships/hyperlink" Target="https://www.pioneer.com/home/site/us/agronomy/crop-management/corn-insect-disease/white-grub/"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pioneer.com/home/site/us/agronomy/crop-management/corn-insect-disease/common-stalk-borer/" TargetMode="External"/><Relationship Id="rId13" Type="http://schemas.openxmlformats.org/officeDocument/2006/relationships/hyperlink" Target="https://www.pioneer.com/home/site/us/agronomy/crop-management/corn-insect-disease/corn-rootworm-silk-feeding/" TargetMode="External"/><Relationship Id="rId18" Type="http://schemas.openxmlformats.org/officeDocument/2006/relationships/hyperlink" Target="https://www.pioneer.com/home/site/us/agronomy/crop-management/corn-insect-disease/japanese-beetle/" TargetMode="External"/><Relationship Id="rId26" Type="http://schemas.openxmlformats.org/officeDocument/2006/relationships/hyperlink" Target="https://www.pioneer.com/home/site/us/agronomy/crop-management/corn-insect-disease/western-bean-cutworm/" TargetMode="External"/><Relationship Id="rId3" Type="http://schemas.openxmlformats.org/officeDocument/2006/relationships/hyperlink" Target="https://www.pioneer.com/home/site/us/agronomy/crop-management/corn-insect-disease/armyworm/" TargetMode="External"/><Relationship Id="rId21" Type="http://schemas.openxmlformats.org/officeDocument/2006/relationships/hyperlink" Target="https://www.pioneer.com/home/site/us/agronomy/crop-management/corn-insect-disease/seedcorn-maggot/" TargetMode="External"/><Relationship Id="rId7" Type="http://schemas.openxmlformats.org/officeDocument/2006/relationships/hyperlink" Target="https://www.pioneer.com/home/site/us/agronomy/crop-management/corn-insect-disease/brown-stink-bug/" TargetMode="External"/><Relationship Id="rId12" Type="http://schemas.openxmlformats.org/officeDocument/2006/relationships/hyperlink" Target="https://www.pioneer.com/home/site/us/agronomy/crop-management/corn-insect-disease/corn-rootworm/" TargetMode="External"/><Relationship Id="rId17" Type="http://schemas.openxmlformats.org/officeDocument/2006/relationships/hyperlink" Target="https://www.pioneer.com/home/site/us/agronomy/crop-management/corn-insect-disease/hop-vine-borer/" TargetMode="External"/><Relationship Id="rId25" Type="http://schemas.openxmlformats.org/officeDocument/2006/relationships/hyperlink" Target="https://www.pioneer.com/home/site/us/agronomy/crop-management/corn-insect-disease/sugarcane-beetle/" TargetMode="External"/><Relationship Id="rId2" Type="http://schemas.openxmlformats.org/officeDocument/2006/relationships/slide" Target="../slides/slide4.xml"/><Relationship Id="rId16" Type="http://schemas.openxmlformats.org/officeDocument/2006/relationships/hyperlink" Target="https://www.pioneer.com/home/site/us/template.CONTENT/agronomy/crop-management/corn-insect-disease/spider-mite/guid.475B46EE-64EB-9925-F342-6EA8808570A4" TargetMode="External"/><Relationship Id="rId20" Type="http://schemas.openxmlformats.org/officeDocument/2006/relationships/hyperlink" Target="https://www.pioneer.com/home/site/us/agronomy/crop-management/corn-insect-disease/seedcorn-beetle/" TargetMode="External"/><Relationship Id="rId1" Type="http://schemas.openxmlformats.org/officeDocument/2006/relationships/notesMaster" Target="../notesMasters/notesMaster1.xml"/><Relationship Id="rId6" Type="http://schemas.openxmlformats.org/officeDocument/2006/relationships/hyperlink" Target="https://www.pioneer.com/home/site/us/agronomy/crop-management/corn-insect-disease/brown-marmorated-stink-bug" TargetMode="External"/><Relationship Id="rId11" Type="http://schemas.openxmlformats.org/officeDocument/2006/relationships/hyperlink" Target="https://www.pioneer.com/home/site/us/agronomy/crop-management/corn-insect-disease/corn-leaf-aphid/" TargetMode="External"/><Relationship Id="rId24" Type="http://schemas.openxmlformats.org/officeDocument/2006/relationships/hyperlink" Target="https://www.pioneer.com/home/site/us/agronomy/crop-management/corn-insect-disease/spider-mite/" TargetMode="External"/><Relationship Id="rId5" Type="http://schemas.openxmlformats.org/officeDocument/2006/relationships/hyperlink" Target="https://www.pioneer.com/home/site/us/agronomy/crop-management/corn-insect-disease/black-cutworm/" TargetMode="External"/><Relationship Id="rId15" Type="http://schemas.openxmlformats.org/officeDocument/2006/relationships/hyperlink" Target="https://www.pioneer.com/home/site/us/agronomy/crop-management/corn-insect-disease/fall-armyworm/" TargetMode="External"/><Relationship Id="rId23" Type="http://schemas.openxmlformats.org/officeDocument/2006/relationships/hyperlink" Target="https://www.pioneer.com/home/site/us/agronomy/crop-management/corn-insect-disease/sw-corn-borer/"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9" Type="http://schemas.openxmlformats.org/officeDocument/2006/relationships/hyperlink" Target="https://www.pioneer.com/home/site/us/agronomy/crop-management/corn-insect-disease/scout-fall-armyworm/" TargetMode="External"/><Relationship Id="rId4" Type="http://schemas.openxmlformats.org/officeDocument/2006/relationships/hyperlink" Target="https://www.pioneer.com/home/site/us/agronomy/crop-management/corn-insect-disease/asiatic-garden-beetle/" TargetMode="External"/><Relationship Id="rId9" Type="http://schemas.openxmlformats.org/officeDocument/2006/relationships/hyperlink" Target="https://www.pioneer.com/home/site/us/agronomy/crop-management/corn-insect-disease/corn-billbugs/" TargetMode="External"/><Relationship Id="rId14" Type="http://schemas.openxmlformats.org/officeDocument/2006/relationships/hyperlink" Target="https://www.pioneer.com/home/site/us/agronomy/crop-management/corn-insect-disease/european-corn-borer/" TargetMode="External"/><Relationship Id="rId22" Type="http://schemas.openxmlformats.org/officeDocument/2006/relationships/hyperlink" Target="https://www.pioneer.com/home/site/us/agronomy/crop-management/corn-insect-disease/south-corn-leaf-beetle/" TargetMode="External"/><Relationship Id="rId27" Type="http://schemas.openxmlformats.org/officeDocument/2006/relationships/hyperlink" Target="https://www.pioneer.com/home/site/us/agronomy/crop-management/corn-insect-disease/white-grub/"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a:t>
            </a:r>
            <a:r>
              <a:rPr lang="en-US" baseline="0" dirty="0" err="1"/>
              <a:t>mmaster’s</a:t>
            </a:r>
            <a:r>
              <a:rPr lang="en-US" baseline="0"/>
              <a:t> I </a:t>
            </a:r>
            <a:r>
              <a:rPr lang="en-US" baseline="0" dirty="0"/>
              <a:t>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Among the different classes</a:t>
            </a:r>
            <a:r>
              <a:rPr lang="en-US" baseline="0" dirty="0"/>
              <a:t> of stored nutrients, lipids are the most widely used</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12</a:t>
            </a:fld>
            <a:endParaRPr lang="en-US"/>
          </a:p>
        </p:txBody>
      </p:sp>
    </p:spTree>
    <p:extLst>
      <p:ext uri="{BB962C8B-B14F-4D97-AF65-F5344CB8AC3E}">
        <p14:creationId xmlns:p14="http://schemas.microsoft.com/office/powerpoint/2010/main" val="555760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21</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38</a:t>
            </a:fld>
            <a:endParaRPr lang="en-US"/>
          </a:p>
        </p:txBody>
      </p:sp>
    </p:spTree>
    <p:extLst>
      <p:ext uri="{BB962C8B-B14F-4D97-AF65-F5344CB8AC3E}">
        <p14:creationId xmlns:p14="http://schemas.microsoft.com/office/powerpoint/2010/main" val="1803968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51</a:t>
            </a:fld>
            <a:endParaRPr lang="en-US"/>
          </a:p>
        </p:txBody>
      </p:sp>
    </p:spTree>
    <p:extLst>
      <p:ext uri="{BB962C8B-B14F-4D97-AF65-F5344CB8AC3E}">
        <p14:creationId xmlns:p14="http://schemas.microsoft.com/office/powerpoint/2010/main" val="2016670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53</a:t>
            </a:fld>
            <a:endParaRPr lang="en-US"/>
          </a:p>
        </p:txBody>
      </p:sp>
    </p:spTree>
    <p:extLst>
      <p:ext uri="{BB962C8B-B14F-4D97-AF65-F5344CB8AC3E}">
        <p14:creationId xmlns:p14="http://schemas.microsoft.com/office/powerpoint/2010/main" val="1397129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55</a:t>
            </a:fld>
            <a:endParaRPr lang="en-US"/>
          </a:p>
        </p:txBody>
      </p:sp>
    </p:spTree>
    <p:extLst>
      <p:ext uri="{BB962C8B-B14F-4D97-AF65-F5344CB8AC3E}">
        <p14:creationId xmlns:p14="http://schemas.microsoft.com/office/powerpoint/2010/main" val="1093668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64</a:t>
            </a:fld>
            <a:endParaRPr lang="en-US"/>
          </a:p>
        </p:txBody>
      </p:sp>
    </p:spTree>
    <p:extLst>
      <p:ext uri="{BB962C8B-B14F-4D97-AF65-F5344CB8AC3E}">
        <p14:creationId xmlns:p14="http://schemas.microsoft.com/office/powerpoint/2010/main" val="445258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129</a:t>
            </a:fld>
            <a:endParaRPr lang="en-US"/>
          </a:p>
        </p:txBody>
      </p:sp>
    </p:spTree>
    <p:extLst>
      <p:ext uri="{BB962C8B-B14F-4D97-AF65-F5344CB8AC3E}">
        <p14:creationId xmlns:p14="http://schemas.microsoft.com/office/powerpoint/2010/main" val="1501278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150</a:t>
            </a:fld>
            <a:endParaRPr lang="en-US"/>
          </a:p>
        </p:txBody>
      </p:sp>
    </p:spTree>
    <p:extLst>
      <p:ext uri="{BB962C8B-B14F-4D97-AF65-F5344CB8AC3E}">
        <p14:creationId xmlns:p14="http://schemas.microsoft.com/office/powerpoint/2010/main" val="1097599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169</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933117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Crop losses and </a:t>
            </a:r>
            <a:r>
              <a:rPr lang="en-US" baseline="0" dirty="0"/>
              <a:t>management of ECB in 2001 exceeded 1bil dollars </a:t>
            </a:r>
          </a:p>
          <a:p>
            <a:r>
              <a:rPr lang="en-US" baseline="0" dirty="0"/>
              <a:t>	threshold: 10 moths in black light trap</a:t>
            </a:r>
          </a:p>
        </p:txBody>
      </p:sp>
      <p:sp>
        <p:nvSpPr>
          <p:cNvPr id="4" name="Slide Number Placeholder 3"/>
          <p:cNvSpPr>
            <a:spLocks noGrp="1"/>
          </p:cNvSpPr>
          <p:nvPr>
            <p:ph type="sldNum" sz="quarter" idx="10"/>
          </p:nvPr>
        </p:nvSpPr>
        <p:spPr/>
        <p:txBody>
          <a:bodyPr/>
          <a:lstStyle/>
          <a:p>
            <a:fld id="{32A2020F-4215-BC4E-B4A9-818718502D5D}" type="slidenum">
              <a:rPr lang="en-US" smtClean="0"/>
              <a:t>5</a:t>
            </a:fld>
            <a:endParaRPr lang="en-US"/>
          </a:p>
        </p:txBody>
      </p:sp>
    </p:spTree>
    <p:extLst>
      <p:ext uri="{BB962C8B-B14F-4D97-AF65-F5344CB8AC3E}">
        <p14:creationId xmlns:p14="http://schemas.microsoft.com/office/powerpoint/2010/main" val="2001215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6</a:t>
            </a:fld>
            <a:endParaRPr lang="en-US"/>
          </a:p>
        </p:txBody>
      </p:sp>
    </p:spTree>
    <p:extLst>
      <p:ext uri="{BB962C8B-B14F-4D97-AF65-F5344CB8AC3E}">
        <p14:creationId xmlns:p14="http://schemas.microsoft.com/office/powerpoint/2010/main" val="1563277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Environmental conditions/resources are cyclic</a:t>
            </a:r>
          </a:p>
          <a:p>
            <a:r>
              <a:rPr lang="en-US" sz="1200" dirty="0"/>
              <a:t>Environmental cues are cyclic and consistent</a:t>
            </a:r>
          </a:p>
          <a:p>
            <a:r>
              <a:rPr lang="en-US" sz="1200" dirty="0"/>
              <a:t>Environmental cues are perceived by insects</a:t>
            </a:r>
          </a:p>
          <a:p>
            <a:r>
              <a:rPr lang="en-US" sz="1200" dirty="0"/>
              <a:t>Insects monitor environmental cues to predict changes in environmental conditions/resources</a:t>
            </a:r>
          </a:p>
          <a:p>
            <a:r>
              <a:rPr lang="en-US" sz="1200" dirty="0"/>
              <a:t>In temperate regions many insects rely on photoperiod</a:t>
            </a:r>
          </a:p>
          <a:p>
            <a:endParaRPr lang="en-US" sz="1200"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9</a:t>
            </a:fld>
            <a:endParaRPr lang="en-US"/>
          </a:p>
        </p:txBody>
      </p:sp>
    </p:spTree>
    <p:extLst>
      <p:ext uri="{BB962C8B-B14F-4D97-AF65-F5344CB8AC3E}">
        <p14:creationId xmlns:p14="http://schemas.microsoft.com/office/powerpoint/2010/main" val="1695379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10</a:t>
            </a:fld>
            <a:endParaRPr lang="en-US"/>
          </a:p>
        </p:txBody>
      </p:sp>
    </p:spTree>
    <p:extLst>
      <p:ext uri="{BB962C8B-B14F-4D97-AF65-F5344CB8AC3E}">
        <p14:creationId xmlns:p14="http://schemas.microsoft.com/office/powerpoint/2010/main" val="1907957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Among the different classes</a:t>
            </a:r>
            <a:r>
              <a:rPr lang="en-US" baseline="0" dirty="0"/>
              <a:t> of stored nutrients, lipids are the most widely used</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11</a:t>
            </a:fld>
            <a:endParaRPr lang="en-US"/>
          </a:p>
        </p:txBody>
      </p:sp>
    </p:spTree>
    <p:extLst>
      <p:ext uri="{BB962C8B-B14F-4D97-AF65-F5344CB8AC3E}">
        <p14:creationId xmlns:p14="http://schemas.microsoft.com/office/powerpoint/2010/main" val="2002252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7/16/2019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7/16/2019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7/16/2019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7/16/2019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7/16/2019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7/16/2019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7/16/2019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7/16/2019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7/16/2019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7/16/2019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7/16/2019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7/16/2019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diagramLayout" Target="../diagrams/layout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Data" Target="../diagrams/data2.xml"/><Relationship Id="rId17" Type="http://schemas.openxmlformats.org/officeDocument/2006/relationships/image" Target="../media/image22.png"/><Relationship Id="rId2" Type="http://schemas.openxmlformats.org/officeDocument/2006/relationships/notesSlide" Target="../notesSlides/notesSlide8.xml"/><Relationship Id="rId16" Type="http://schemas.microsoft.com/office/2007/relationships/diagramDrawing" Target="../diagrams/drawing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3.emf"/><Relationship Id="rId5" Type="http://schemas.openxmlformats.org/officeDocument/2006/relationships/diagramQuickStyle" Target="../diagrams/quickStyle1.xml"/><Relationship Id="rId15" Type="http://schemas.openxmlformats.org/officeDocument/2006/relationships/diagramColors" Target="../diagrams/colors2.xml"/><Relationship Id="rId10" Type="http://schemas.openxmlformats.org/officeDocument/2006/relationships/image" Target="../media/image21.png"/><Relationship Id="rId4" Type="http://schemas.openxmlformats.org/officeDocument/2006/relationships/diagramLayout" Target="../diagrams/layout1.xml"/><Relationship Id="rId9" Type="http://schemas.openxmlformats.org/officeDocument/2006/relationships/image" Target="../media/image18.emf"/><Relationship Id="rId14" Type="http://schemas.openxmlformats.org/officeDocument/2006/relationships/diagramQuickStyle" Target="../diagrams/quickStyle2.xml"/></Relationships>
</file>

<file path=ppt/slides/_rels/slide100.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7.tif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9.tiff"/><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2.tif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4.tif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7.tif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0.tif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0.xml.rels><?xml version="1.0" encoding="UTF-8" standalone="yes"?>
<Relationships xmlns="http://schemas.openxmlformats.org/package/2006/relationships"><Relationship Id="rId2" Type="http://schemas.openxmlformats.org/officeDocument/2006/relationships/image" Target="../media/image124.tif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8.tiff"/><Relationship Id="rId2" Type="http://schemas.openxmlformats.org/officeDocument/2006/relationships/image" Target="../media/image127.tif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9.tif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3.tiff"/><Relationship Id="rId2" Type="http://schemas.openxmlformats.org/officeDocument/2006/relationships/image" Target="../media/image132.tif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34.tif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22.png"/><Relationship Id="rId4" Type="http://schemas.openxmlformats.org/officeDocument/2006/relationships/diagramLayout" Target="../diagrams/layout8.xml"/><Relationship Id="rId9" Type="http://schemas.openxmlformats.org/officeDocument/2006/relationships/image" Target="../media/image18.emf"/></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37.tif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132.xml.rels><?xml version="1.0" encoding="UTF-8" standalone="yes"?>
<Relationships xmlns="http://schemas.openxmlformats.org/package/2006/relationships"><Relationship Id="rId2" Type="http://schemas.openxmlformats.org/officeDocument/2006/relationships/image" Target="../media/image141.tif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42.tif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43.tif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3.emf"/><Relationship Id="rId2" Type="http://schemas.openxmlformats.org/officeDocument/2006/relationships/image" Target="../media/image15.jp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2.png"/></Relationships>
</file>

<file path=ppt/slides/_rels/slide142.xml.rels><?xml version="1.0" encoding="UTF-8" standalone="yes"?>
<Relationships xmlns="http://schemas.openxmlformats.org/package/2006/relationships"><Relationship Id="rId2" Type="http://schemas.openxmlformats.org/officeDocument/2006/relationships/image" Target="../media/image150.tif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4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diagramLayout" Target="../diagrams/layout10.xml"/><Relationship Id="rId7" Type="http://schemas.openxmlformats.org/officeDocument/2006/relationships/image" Target="../media/image20.emf"/><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9" Type="http://schemas.openxmlformats.org/officeDocument/2006/relationships/image" Target="../media/image2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53.tif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53.tif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156.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Layout" Target="../diagrams/layout13.xml"/><Relationship Id="rId7" Type="http://schemas.openxmlformats.org/officeDocument/2006/relationships/image" Target="../media/image155.tiff"/><Relationship Id="rId12" Type="http://schemas.microsoft.com/office/2007/relationships/diagramDrawing" Target="../diagrams/drawing14.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11" Type="http://schemas.openxmlformats.org/officeDocument/2006/relationships/diagramColors" Target="../diagrams/colors14.xml"/><Relationship Id="rId5" Type="http://schemas.openxmlformats.org/officeDocument/2006/relationships/diagramColors" Target="../diagrams/colors13.xml"/><Relationship Id="rId10" Type="http://schemas.openxmlformats.org/officeDocument/2006/relationships/diagramQuickStyle" Target="../diagrams/quickStyle14.xml"/><Relationship Id="rId4" Type="http://schemas.openxmlformats.org/officeDocument/2006/relationships/diagramQuickStyle" Target="../diagrams/quickStyle13.xml"/><Relationship Id="rId9" Type="http://schemas.openxmlformats.org/officeDocument/2006/relationships/diagramLayout" Target="../diagrams/layout14.xml"/></Relationships>
</file>

<file path=ppt/slides/_rels/slide157.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157.png"/><Relationship Id="rId7" Type="http://schemas.openxmlformats.org/officeDocument/2006/relationships/diagramColors" Target="../diagrams/colors15.xml"/><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158.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59.xml.rels><?xml version="1.0" encoding="UTF-8" standalone="yes"?>
<Relationships xmlns="http://schemas.openxmlformats.org/package/2006/relationships"><Relationship Id="rId8" Type="http://schemas.openxmlformats.org/officeDocument/2006/relationships/diagramData" Target="../diagrams/data18.xml"/><Relationship Id="rId3" Type="http://schemas.openxmlformats.org/officeDocument/2006/relationships/diagramLayout" Target="../diagrams/layout17.xml"/><Relationship Id="rId7" Type="http://schemas.openxmlformats.org/officeDocument/2006/relationships/image" Target="../media/image159.png"/><Relationship Id="rId12" Type="http://schemas.microsoft.com/office/2007/relationships/diagramDrawing" Target="../diagrams/drawing18.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11" Type="http://schemas.openxmlformats.org/officeDocument/2006/relationships/diagramColors" Target="../diagrams/colors18.xml"/><Relationship Id="rId5" Type="http://schemas.openxmlformats.org/officeDocument/2006/relationships/diagramColors" Target="../diagrams/colors17.xml"/><Relationship Id="rId10" Type="http://schemas.openxmlformats.org/officeDocument/2006/relationships/diagramQuickStyle" Target="../diagrams/quickStyle18.xml"/><Relationship Id="rId4" Type="http://schemas.openxmlformats.org/officeDocument/2006/relationships/diagramQuickStyle" Target="../diagrams/quickStyle17.xml"/><Relationship Id="rId9" Type="http://schemas.openxmlformats.org/officeDocument/2006/relationships/diagramLayout" Target="../diagrams/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6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26.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162.png"/></Relationships>
</file>

<file path=ppt/slides/_rels/slide1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158.png"/><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diagramQuickStyle" Target="../diagrams/quickStyle21.xml"/><Relationship Id="rId18" Type="http://schemas.microsoft.com/office/2007/relationships/hdphoto" Target="../media/hdphoto8.wdp"/><Relationship Id="rId3" Type="http://schemas.openxmlformats.org/officeDocument/2006/relationships/diagramLayout" Target="../diagrams/layout20.xml"/><Relationship Id="rId7" Type="http://schemas.openxmlformats.org/officeDocument/2006/relationships/image" Target="../media/image20.emf"/><Relationship Id="rId12" Type="http://schemas.openxmlformats.org/officeDocument/2006/relationships/diagramLayout" Target="../diagrams/layout21.xml"/><Relationship Id="rId17" Type="http://schemas.openxmlformats.org/officeDocument/2006/relationships/image" Target="../media/image163.png"/><Relationship Id="rId2" Type="http://schemas.openxmlformats.org/officeDocument/2006/relationships/diagramData" Target="../diagrams/data20.xml"/><Relationship Id="rId16" Type="http://schemas.openxmlformats.org/officeDocument/2006/relationships/image" Target="../media/image22.png"/><Relationship Id="rId20" Type="http://schemas.openxmlformats.org/officeDocument/2006/relationships/image" Target="../media/image165.png"/><Relationship Id="rId1" Type="http://schemas.openxmlformats.org/officeDocument/2006/relationships/slideLayout" Target="../slideLayouts/slideLayout2.xml"/><Relationship Id="rId6" Type="http://schemas.microsoft.com/office/2007/relationships/diagramDrawing" Target="../diagrams/drawing20.xml"/><Relationship Id="rId11" Type="http://schemas.openxmlformats.org/officeDocument/2006/relationships/diagramData" Target="../diagrams/data21.xml"/><Relationship Id="rId5" Type="http://schemas.openxmlformats.org/officeDocument/2006/relationships/diagramColors" Target="../diagrams/colors20.xml"/><Relationship Id="rId15" Type="http://schemas.microsoft.com/office/2007/relationships/diagramDrawing" Target="../diagrams/drawing21.xml"/><Relationship Id="rId10" Type="http://schemas.openxmlformats.org/officeDocument/2006/relationships/image" Target="../media/image13.emf"/><Relationship Id="rId19" Type="http://schemas.openxmlformats.org/officeDocument/2006/relationships/image" Target="../media/image164.png"/><Relationship Id="rId4" Type="http://schemas.openxmlformats.org/officeDocument/2006/relationships/diagramQuickStyle" Target="../diagrams/quickStyle20.xml"/><Relationship Id="rId9" Type="http://schemas.openxmlformats.org/officeDocument/2006/relationships/image" Target="../media/image21.png"/><Relationship Id="rId14" Type="http://schemas.openxmlformats.org/officeDocument/2006/relationships/diagramColors" Target="../diagrams/colors2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7.tiff"/></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68.jpeg"/></Relationships>
</file>

<file path=ppt/slides/_rels/slide172.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8" Type="http://schemas.openxmlformats.org/officeDocument/2006/relationships/image" Target="../media/image172.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1.png"/><Relationship Id="rId5" Type="http://schemas.microsoft.com/office/2007/relationships/hdphoto" Target="../media/hdphoto10.wdp"/><Relationship Id="rId10" Type="http://schemas.openxmlformats.org/officeDocument/2006/relationships/image" Target="../media/image173.jpeg"/><Relationship Id="rId4" Type="http://schemas.openxmlformats.org/officeDocument/2006/relationships/image" Target="../media/image170.png"/><Relationship Id="rId9" Type="http://schemas.microsoft.com/office/2007/relationships/hdphoto" Target="../media/hdphoto12.wdp"/></Relationships>
</file>

<file path=ppt/slides/_rels/slide17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30.png"/><Relationship Id="rId5" Type="http://schemas.openxmlformats.org/officeDocument/2006/relationships/diagramQuickStyle" Target="../diagrams/quickStyle3.xml"/><Relationship Id="rId10" Type="http://schemas.openxmlformats.org/officeDocument/2006/relationships/image" Target="../media/image29.png"/><Relationship Id="rId4" Type="http://schemas.openxmlformats.org/officeDocument/2006/relationships/diagramLayout" Target="../diagrams/layout3.xml"/><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5.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46.tiff"/><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tiff"/><Relationship Id="rId4" Type="http://schemas.openxmlformats.org/officeDocument/2006/relationships/image" Target="../media/image43.tiff"/></Relationships>
</file>

<file path=ppt/slides/_rels/slide36.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54.tiff"/><Relationship Id="rId3" Type="http://schemas.openxmlformats.org/officeDocument/2006/relationships/diagramLayout" Target="../diagrams/layout6.xml"/><Relationship Id="rId7" Type="http://schemas.openxmlformats.org/officeDocument/2006/relationships/image" Target="../media/image59.tiff"/><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15.jpg"/><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6.jpg"/></Relationships>
</file>

<file path=ppt/slides/_rels/slide65.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5.png"/><Relationship Id="rId5" Type="http://schemas.microsoft.com/office/2007/relationships/hdphoto" Target="../media/hdphoto5.wdp"/><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tiff"/><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emf"/><Relationship Id="rId5" Type="http://schemas.openxmlformats.org/officeDocument/2006/relationships/image" Target="../media/image12.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image" Target="../media/image69.tif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16.jpg"/><Relationship Id="rId7" Type="http://schemas.microsoft.com/office/2007/relationships/hdphoto" Target="../media/hdphoto1.wdp"/><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7.jpeg"/><Relationship Id="rId9" Type="http://schemas.openxmlformats.org/officeDocument/2006/relationships/image" Target="../media/image18.emf"/></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image" Target="../media/image97.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9.tif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1.tif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5.tif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id="{095E94B4-B217-4760-9941-222CE13BE016}"/>
              </a:ext>
            </a:extLst>
          </p:cNvPr>
          <p:cNvSpPr txBox="1"/>
          <p:nvPr/>
        </p:nvSpPr>
        <p:spPr>
          <a:xfrm>
            <a:off x="276117" y="61685"/>
            <a:ext cx="11660499" cy="9044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a:bodyPr>
          <a:lstStyle/>
          <a:p>
            <a:pPr algn="ctr"/>
            <a:r>
              <a:rPr lang="en-US" sz="5400" b="1" dirty="0"/>
              <a:t>Photoperiod and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607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4">
                    <a:lumMod val="60000"/>
                    <a:lumOff val="40000"/>
                  </a:schemeClr>
                </a:solidFill>
              </a:rPr>
              <a:t>Long</a:t>
            </a:r>
            <a:r>
              <a:rPr lang="en-US" dirty="0"/>
              <a:t> Diapause Genotype</a:t>
            </a:r>
          </a:p>
        </p:txBody>
      </p:sp>
      <p:graphicFrame>
        <p:nvGraphicFramePr>
          <p:cNvPr id="6" name="Content Placeholder 5">
            <a:extLst>
              <a:ext uri="{FF2B5EF4-FFF2-40B4-BE49-F238E27FC236}">
                <a16:creationId xmlns:a16="http://schemas.microsoft.com/office/drawing/2014/main" id="{8B219844-567C-4387-B9F5-D22686FE0D1F}"/>
              </a:ext>
            </a:extLst>
          </p:cNvPr>
          <p:cNvGraphicFramePr>
            <a:graphicFrameLocks noGrp="1"/>
          </p:cNvGraphicFramePr>
          <p:nvPr>
            <p:ph idx="1"/>
          </p:nvPr>
        </p:nvGraphicFramePr>
        <p:xfrm>
          <a:off x="1618593" y="161071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F9D98977-1AE7-4940-89E0-F05946EE33C0}"/>
              </a:ext>
            </a:extLst>
          </p:cNvPr>
          <p:cNvSpPr/>
          <p:nvPr/>
        </p:nvSpPr>
        <p:spPr>
          <a:xfrm>
            <a:off x="2554013" y="2017986"/>
            <a:ext cx="7861739" cy="3005959"/>
          </a:xfrm>
          <a:prstGeom prst="rect">
            <a:avLst/>
          </a:prstGeom>
          <a:solidFill>
            <a:schemeClr val="accent4">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777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B219844-567C-4387-B9F5-D22686FE0D1F}"/>
              </a:ext>
            </a:extLst>
          </p:cNvPr>
          <p:cNvGraphicFramePr>
            <a:graphicFrameLocks noGrp="1"/>
          </p:cNvGraphicFramePr>
          <p:nvPr>
            <p:ph idx="1"/>
          </p:nvPr>
        </p:nvGraphicFramePr>
        <p:xfrm>
          <a:off x="1618593" y="160020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6">
                    <a:lumMod val="75000"/>
                  </a:schemeClr>
                </a:solidFill>
              </a:rPr>
              <a:t>Short</a:t>
            </a:r>
            <a:r>
              <a:rPr lang="en-US" dirty="0"/>
              <a:t> Diapause Genotype</a:t>
            </a:r>
          </a:p>
        </p:txBody>
      </p:sp>
      <p:sp>
        <p:nvSpPr>
          <p:cNvPr id="5" name="Rectangle 4">
            <a:extLst>
              <a:ext uri="{FF2B5EF4-FFF2-40B4-BE49-F238E27FC236}">
                <a16:creationId xmlns:a16="http://schemas.microsoft.com/office/drawing/2014/main" id="{69A0822A-FD2D-4A89-87A2-0E6D3B9B9991}"/>
              </a:ext>
            </a:extLst>
          </p:cNvPr>
          <p:cNvSpPr/>
          <p:nvPr/>
        </p:nvSpPr>
        <p:spPr>
          <a:xfrm>
            <a:off x="2554013" y="2017986"/>
            <a:ext cx="7861739" cy="3005959"/>
          </a:xfrm>
          <a:prstGeom prst="rect">
            <a:avLst/>
          </a:prstGeom>
          <a:solidFill>
            <a:schemeClr val="accent6">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0776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996FBC09-F94F-41A6-886E-FD55F1BC992B}"/>
              </a:ext>
            </a:extLst>
          </p:cNvPr>
          <p:cNvGraphicFramePr/>
          <p:nvPr/>
        </p:nvGraphicFramePr>
        <p:xfrm>
          <a:off x="2116083" y="1119059"/>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313FAFA0-C5D8-47C1-A1C6-CBC4E7668A53}"/>
              </a:ext>
            </a:extLst>
          </p:cNvPr>
          <p:cNvSpPr txBox="1"/>
          <p:nvPr/>
        </p:nvSpPr>
        <p:spPr>
          <a:xfrm flipH="1">
            <a:off x="1008993" y="206528"/>
            <a:ext cx="9921766" cy="823485"/>
          </a:xfrm>
          <a:prstGeom prst="rect">
            <a:avLst/>
          </a:prstGeom>
          <a:noFill/>
        </p:spPr>
        <p:txBody>
          <a:bodyPr wrap="square" rtlCol="0">
            <a:normAutofit/>
          </a:bodyPr>
          <a:lstStyle/>
          <a:p>
            <a:r>
              <a:rPr lang="en-US" sz="4800" dirty="0"/>
              <a:t>Diapause Induction in Short Genotype</a:t>
            </a:r>
          </a:p>
        </p:txBody>
      </p:sp>
    </p:spTree>
    <p:extLst>
      <p:ext uri="{BB962C8B-B14F-4D97-AF65-F5344CB8AC3E}">
        <p14:creationId xmlns:p14="http://schemas.microsoft.com/office/powerpoint/2010/main" val="7217201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id="{8B219844-567C-4387-B9F5-D22686FE0D1F}"/>
              </a:ext>
            </a:extLst>
          </p:cNvPr>
          <p:cNvGraphicFramePr>
            <a:graphicFrameLocks noGrp="1"/>
          </p:cNvGraphicFramePr>
          <p:nvPr>
            <p:ph idx="1"/>
          </p:nvPr>
        </p:nvGraphicFramePr>
        <p:xfrm>
          <a:off x="609600" y="1600200"/>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16219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id="{8B219844-567C-4387-B9F5-D22686FE0D1F}"/>
              </a:ext>
            </a:extLst>
          </p:cNvPr>
          <p:cNvGraphicFramePr>
            <a:graphicFrameLocks noGrp="1"/>
          </p:cNvGraphicFramePr>
          <p:nvPr>
            <p:ph idx="1"/>
          </p:nvPr>
        </p:nvGraphicFramePr>
        <p:xfrm>
          <a:off x="609600" y="1760838"/>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7126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E37908D7-9AAD-4912-ACF8-AE974CA0D79B}"/>
              </a:ext>
            </a:extLst>
          </p:cNvPr>
          <p:cNvGraphicFramePr/>
          <p:nvPr>
            <p:extLst/>
          </p:nvPr>
        </p:nvGraphicFramePr>
        <p:xfrm>
          <a:off x="1905000" y="342900"/>
          <a:ext cx="8458200" cy="6197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045531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7" name="TextBox 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8" name="Rectangle 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0269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24" y="274638"/>
            <a:ext cx="10475552" cy="6583362"/>
          </a:xfrm>
          <a:prstGeom prst="rect">
            <a:avLst/>
          </a:prstGeom>
        </p:spPr>
      </p:pic>
      <p:sp>
        <p:nvSpPr>
          <p:cNvPr id="5" name="TextBox 4"/>
          <p:cNvSpPr txBox="1"/>
          <p:nvPr/>
        </p:nvSpPr>
        <p:spPr>
          <a:xfrm>
            <a:off x="8834928" y="1068944"/>
            <a:ext cx="1246880" cy="369332"/>
          </a:xfrm>
          <a:prstGeom prst="rect">
            <a:avLst/>
          </a:prstGeom>
          <a:noFill/>
        </p:spPr>
        <p:txBody>
          <a:bodyPr wrap="none" rtlCol="0">
            <a:spAutoFit/>
          </a:bodyPr>
          <a:lstStyle/>
          <a:p>
            <a:r>
              <a:rPr lang="en-US" dirty="0"/>
              <a:t>Treatments</a:t>
            </a:r>
          </a:p>
        </p:txBody>
      </p:sp>
    </p:spTree>
    <p:extLst>
      <p:ext uri="{BB962C8B-B14F-4D97-AF65-F5344CB8AC3E}">
        <p14:creationId xmlns:p14="http://schemas.microsoft.com/office/powerpoint/2010/main" val="39971854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573904-11DA-4B3E-9A67-3711A1BC39DC}"/>
              </a:ext>
            </a:extLst>
          </p:cNvPr>
          <p:cNvPicPr>
            <a:picLocks noChangeAspect="1"/>
          </p:cNvPicPr>
          <p:nvPr/>
        </p:nvPicPr>
        <p:blipFill>
          <a:blip r:embed="rId2"/>
          <a:stretch>
            <a:fillRect/>
          </a:stretch>
        </p:blipFill>
        <p:spPr>
          <a:xfrm>
            <a:off x="762000" y="274320"/>
            <a:ext cx="10668000" cy="6583680"/>
          </a:xfrm>
          <a:prstGeom prst="rect">
            <a:avLst/>
          </a:prstGeom>
        </p:spPr>
      </p:pic>
      <p:sp>
        <p:nvSpPr>
          <p:cNvPr id="3" name="TextBox 2">
            <a:extLst>
              <a:ext uri="{FF2B5EF4-FFF2-40B4-BE49-F238E27FC236}">
                <a16:creationId xmlns:a16="http://schemas.microsoft.com/office/drawing/2014/main" id="{F4ACB49F-A458-4BFA-A795-E1E0AB265D7C}"/>
              </a:ext>
            </a:extLst>
          </p:cNvPr>
          <p:cNvSpPr txBox="1"/>
          <p:nvPr/>
        </p:nvSpPr>
        <p:spPr>
          <a:xfrm>
            <a:off x="5372100" y="3863184"/>
            <a:ext cx="4089400" cy="1754326"/>
          </a:xfrm>
          <a:prstGeom prst="rect">
            <a:avLst/>
          </a:prstGeom>
          <a:noFill/>
        </p:spPr>
        <p:txBody>
          <a:bodyPr wrap="square" rtlCol="0">
            <a:spAutoFit/>
          </a:bodyPr>
          <a:lstStyle/>
          <a:p>
            <a:r>
              <a:rPr lang="en-US" dirty="0"/>
              <a:t>There does not seem to be any overlap between pupation events between treatments.</a:t>
            </a:r>
          </a:p>
          <a:p>
            <a:r>
              <a:rPr lang="en-US" dirty="0"/>
              <a:t>By day 41 there are 7 BE larvae remaining. How about I only use those larvae for the comparison?</a:t>
            </a:r>
          </a:p>
        </p:txBody>
      </p:sp>
    </p:spTree>
    <p:extLst>
      <p:ext uri="{BB962C8B-B14F-4D97-AF65-F5344CB8AC3E}">
        <p14:creationId xmlns:p14="http://schemas.microsoft.com/office/powerpoint/2010/main" val="24350645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6" name="Picture 5"/>
          <p:cNvPicPr>
            <a:picLocks noChangeAspect="1"/>
          </p:cNvPicPr>
          <p:nvPr/>
        </p:nvPicPr>
        <p:blipFill>
          <a:blip r:embed="rId2"/>
          <a:stretch>
            <a:fillRect/>
          </a:stretch>
        </p:blipFill>
        <p:spPr>
          <a:xfrm>
            <a:off x="1344609" y="1511300"/>
            <a:ext cx="3235794" cy="4318000"/>
          </a:xfrm>
          <a:prstGeom prst="rect">
            <a:avLst/>
          </a:prstGeom>
        </p:spPr>
      </p:pic>
      <p:pic>
        <p:nvPicPr>
          <p:cNvPr id="1026" name="Picture 2" descr="https://certifiedscale.com/media/catalog/product/cache/1/image/9df78eab33525d08d6e5fb8d27136e95/e/n/entris_90_mm_p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24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04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1522" y="354265"/>
            <a:ext cx="6707918"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 During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10000"/>
              </a:lnSpc>
              <a:spcAft>
                <a:spcPts val="500"/>
              </a:spcAft>
            </a:pPr>
            <a:r>
              <a:rPr lang="en-US" sz="3600" dirty="0"/>
              <a:t>Metabolism and Development suppressed</a:t>
            </a:r>
          </a:p>
          <a:p>
            <a:pPr lvl="1">
              <a:lnSpc>
                <a:spcPct val="110000"/>
              </a:lnSpc>
              <a:spcAft>
                <a:spcPts val="500"/>
              </a:spcAft>
            </a:pPr>
            <a:r>
              <a:rPr lang="en-US" sz="3600" dirty="0"/>
              <a:t>Feeding is terminated*</a:t>
            </a:r>
          </a:p>
          <a:p>
            <a:pPr lvl="1">
              <a:lnSpc>
                <a:spcPct val="110000"/>
              </a:lnSpc>
              <a:spcAft>
                <a:spcPts val="500"/>
              </a:spcAft>
            </a:pPr>
            <a:r>
              <a:rPr lang="en-US" sz="3600" dirty="0"/>
              <a:t>Preparation for diapause</a:t>
            </a:r>
          </a:p>
          <a:p>
            <a:pPr lvl="1">
              <a:lnSpc>
                <a:spcPct val="110000"/>
              </a:lnSpc>
              <a:spcAft>
                <a:spcPts val="500"/>
              </a:spcAft>
            </a:pPr>
            <a:endParaRPr lang="en-US" sz="3600" dirty="0"/>
          </a:p>
          <a:p>
            <a:pPr lvl="1">
              <a:lnSpc>
                <a:spcPct val="110000"/>
              </a:lnSpc>
              <a:spcAft>
                <a:spcPts val="500"/>
              </a:spcAft>
            </a:pPr>
            <a:endParaRPr lang="en-US" sz="3600" dirty="0"/>
          </a:p>
        </p:txBody>
      </p:sp>
      <p:pic>
        <p:nvPicPr>
          <p:cNvPr id="8" name="Picture 7">
            <a:extLst>
              <a:ext uri="{FF2B5EF4-FFF2-40B4-BE49-F238E27FC236}">
                <a16:creationId xmlns:a16="http://schemas.microsoft.com/office/drawing/2014/main" id="{7F8E03E1-6B8B-4532-B60F-04187D8C86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b="8552"/>
          <a:stretch/>
        </p:blipFill>
        <p:spPr>
          <a:xfrm>
            <a:off x="7222247" y="1087302"/>
            <a:ext cx="3802383" cy="3840250"/>
          </a:xfrm>
          <a:prstGeom prst="rect">
            <a:avLst/>
          </a:prstGeom>
        </p:spPr>
      </p:pic>
      <p:sp>
        <p:nvSpPr>
          <p:cNvPr id="9" name="Minus 7">
            <a:extLst>
              <a:ext uri="{FF2B5EF4-FFF2-40B4-BE49-F238E27FC236}">
                <a16:creationId xmlns:a16="http://schemas.microsoft.com/office/drawing/2014/main" id="{5E978AFB-8044-447C-877B-AB3FFD8E9EE7}"/>
              </a:ext>
            </a:extLst>
          </p:cNvPr>
          <p:cNvSpPr/>
          <p:nvPr/>
        </p:nvSpPr>
        <p:spPr>
          <a:xfrm>
            <a:off x="8954863" y="2917470"/>
            <a:ext cx="206976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a:t>Carbohydrates</a:t>
            </a:r>
          </a:p>
        </p:txBody>
      </p:sp>
      <p:sp>
        <p:nvSpPr>
          <p:cNvPr id="13" name="Minus 9">
            <a:extLst>
              <a:ext uri="{FF2B5EF4-FFF2-40B4-BE49-F238E27FC236}">
                <a16:creationId xmlns:a16="http://schemas.microsoft.com/office/drawing/2014/main" id="{37080D61-B1A1-4D83-9439-220BE81BD2B2}"/>
              </a:ext>
            </a:extLst>
          </p:cNvPr>
          <p:cNvSpPr/>
          <p:nvPr/>
        </p:nvSpPr>
        <p:spPr>
          <a:xfrm>
            <a:off x="7222247" y="4579499"/>
            <a:ext cx="222104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a:t>Proteins</a:t>
            </a:r>
          </a:p>
        </p:txBody>
      </p:sp>
      <p:sp>
        <p:nvSpPr>
          <p:cNvPr id="10" name="Minus 7">
            <a:extLst>
              <a:ext uri="{FF2B5EF4-FFF2-40B4-BE49-F238E27FC236}">
                <a16:creationId xmlns:a16="http://schemas.microsoft.com/office/drawing/2014/main" id="{5E978AFB-8044-447C-877B-AB3FFD8E9EE7}"/>
              </a:ext>
            </a:extLst>
          </p:cNvPr>
          <p:cNvSpPr/>
          <p:nvPr/>
        </p:nvSpPr>
        <p:spPr>
          <a:xfrm>
            <a:off x="7222247" y="1087302"/>
            <a:ext cx="206976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a:t>Lipids</a:t>
            </a:r>
          </a:p>
        </p:txBody>
      </p:sp>
    </p:spTree>
    <p:extLst>
      <p:ext uri="{BB962C8B-B14F-4D97-AF65-F5344CB8AC3E}">
        <p14:creationId xmlns:p14="http://schemas.microsoft.com/office/powerpoint/2010/main" val="22116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the wandering day differ in animals programmed for diapause?</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a:t>*</a:t>
            </a:r>
          </a:p>
        </p:txBody>
      </p:sp>
    </p:spTree>
    <p:extLst>
      <p:ext uri="{BB962C8B-B14F-4D97-AF65-F5344CB8AC3E}">
        <p14:creationId xmlns:p14="http://schemas.microsoft.com/office/powerpoint/2010/main" val="3602163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8" y="0"/>
            <a:ext cx="8123639" cy="6858000"/>
          </a:xfrm>
          <a:prstGeom prst="rect">
            <a:avLst/>
          </a:prstGeom>
        </p:spPr>
      </p:pic>
    </p:spTree>
    <p:extLst>
      <p:ext uri="{BB962C8B-B14F-4D97-AF65-F5344CB8AC3E}">
        <p14:creationId xmlns:p14="http://schemas.microsoft.com/office/powerpoint/2010/main" val="4003313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12" name="Rectangle 11">
            <a:extLst>
              <a:ext uri="{FF2B5EF4-FFF2-40B4-BE49-F238E27FC236}">
                <a16:creationId xmlns:a16="http://schemas.microsoft.com/office/drawing/2014/main"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 name="TextBox 2"/>
          <p:cNvSpPr txBox="1"/>
          <p:nvPr/>
        </p:nvSpPr>
        <p:spPr>
          <a:xfrm>
            <a:off x="6171848" y="1219867"/>
            <a:ext cx="377026" cy="523220"/>
          </a:xfrm>
          <a:prstGeom prst="rect">
            <a:avLst/>
          </a:prstGeom>
          <a:noFill/>
        </p:spPr>
        <p:txBody>
          <a:bodyPr wrap="none" rtlCol="0">
            <a:spAutoFit/>
          </a:bodyPr>
          <a:lstStyle/>
          <a:p>
            <a:r>
              <a:rPr lang="en-US" sz="2800" b="1" dirty="0"/>
              <a:t>b</a:t>
            </a:r>
          </a:p>
        </p:txBody>
      </p:sp>
      <p:sp>
        <p:nvSpPr>
          <p:cNvPr id="13" name="TextBox 12"/>
          <p:cNvSpPr txBox="1"/>
          <p:nvPr/>
        </p:nvSpPr>
        <p:spPr>
          <a:xfrm>
            <a:off x="3301648" y="4902994"/>
            <a:ext cx="362600" cy="523220"/>
          </a:xfrm>
          <a:prstGeom prst="rect">
            <a:avLst/>
          </a:prstGeom>
          <a:noFill/>
        </p:spPr>
        <p:txBody>
          <a:bodyPr wrap="none" rtlCol="0">
            <a:spAutoFit/>
          </a:bodyPr>
          <a:lstStyle/>
          <a:p>
            <a:r>
              <a:rPr lang="en-US" sz="2800" b="1" dirty="0"/>
              <a:t>a</a:t>
            </a:r>
          </a:p>
        </p:txBody>
      </p:sp>
    </p:spTree>
    <p:extLst>
      <p:ext uri="{BB962C8B-B14F-4D97-AF65-F5344CB8AC3E}">
        <p14:creationId xmlns:p14="http://schemas.microsoft.com/office/powerpoint/2010/main" val="712019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370" y="960438"/>
            <a:ext cx="5851630" cy="4564062"/>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60438"/>
            <a:ext cx="5783229" cy="4564062"/>
          </a:xfrm>
        </p:spPr>
      </p:pic>
      <p:sp>
        <p:nvSpPr>
          <p:cNvPr id="10" name="TextBox 9"/>
          <p:cNvSpPr txBox="1"/>
          <p:nvPr/>
        </p:nvSpPr>
        <p:spPr>
          <a:xfrm>
            <a:off x="4025900" y="1600200"/>
            <a:ext cx="707886" cy="369332"/>
          </a:xfrm>
          <a:prstGeom prst="rect">
            <a:avLst/>
          </a:prstGeom>
          <a:noFill/>
        </p:spPr>
        <p:txBody>
          <a:bodyPr wrap="none" rtlCol="0">
            <a:spAutoFit/>
          </a:bodyPr>
          <a:lstStyle/>
          <a:p>
            <a:r>
              <a:rPr lang="en-US"/>
              <a:t>Day 1</a:t>
            </a:r>
          </a:p>
        </p:txBody>
      </p:sp>
      <p:sp>
        <p:nvSpPr>
          <p:cNvPr id="11" name="TextBox 10"/>
          <p:cNvSpPr txBox="1"/>
          <p:nvPr/>
        </p:nvSpPr>
        <p:spPr>
          <a:xfrm>
            <a:off x="10096500" y="1600200"/>
            <a:ext cx="1621791" cy="369332"/>
          </a:xfrm>
          <a:prstGeom prst="rect">
            <a:avLst/>
          </a:prstGeom>
          <a:noFill/>
        </p:spPr>
        <p:txBody>
          <a:bodyPr wrap="none" rtlCol="0">
            <a:spAutoFit/>
          </a:bodyPr>
          <a:lstStyle/>
          <a:p>
            <a:r>
              <a:rPr lang="en-US"/>
              <a:t>Wandering </a:t>
            </a:r>
            <a:r>
              <a:rPr lang="en-US" dirty="0"/>
              <a:t>Day</a:t>
            </a:r>
          </a:p>
        </p:txBody>
      </p:sp>
    </p:spTree>
    <p:extLst>
      <p:ext uri="{BB962C8B-B14F-4D97-AF65-F5344CB8AC3E}">
        <p14:creationId xmlns:p14="http://schemas.microsoft.com/office/powerpoint/2010/main" val="11348218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0" y="-64687"/>
            <a:ext cx="12192000" cy="1214565"/>
          </a:xfrm>
        </p:spPr>
        <p:txBody>
          <a:bodyPr wrap="square">
            <a:normAutofit fontScale="90000"/>
          </a:bodyPr>
          <a:lstStyle/>
          <a:p>
            <a:r>
              <a:rPr lang="en-US" b="1" dirty="0"/>
              <a:t>Are animals programmed for longer diapause bigger in preparation for diapause?</a:t>
            </a:r>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27" name="Rectangle 26">
            <a:extLst>
              <a:ext uri="{FF2B5EF4-FFF2-40B4-BE49-F238E27FC236}">
                <a16:creationId xmlns:a16="http://schemas.microsoft.com/office/drawing/2014/main"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1483118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5132"/>
            <a:ext cx="5874122" cy="4525963"/>
          </a:xfrm>
        </p:spPr>
      </p:pic>
      <p:sp>
        <p:nvSpPr>
          <p:cNvPr id="5" name="TextBox 4"/>
          <p:cNvSpPr txBox="1"/>
          <p:nvPr/>
        </p:nvSpPr>
        <p:spPr>
          <a:xfrm>
            <a:off x="4279900" y="1417638"/>
            <a:ext cx="707886" cy="369332"/>
          </a:xfrm>
          <a:prstGeom prst="rect">
            <a:avLst/>
          </a:prstGeom>
          <a:noFill/>
        </p:spPr>
        <p:txBody>
          <a:bodyPr wrap="none" rtlCol="0">
            <a:spAutoFit/>
          </a:bodyPr>
          <a:lstStyle/>
          <a:p>
            <a:r>
              <a:rPr lang="en-US"/>
              <a:t>Day 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999" y="1055132"/>
            <a:ext cx="5953311" cy="4532758"/>
          </a:xfrm>
          <a:prstGeom prst="rect">
            <a:avLst/>
          </a:prstGeom>
        </p:spPr>
      </p:pic>
      <p:sp>
        <p:nvSpPr>
          <p:cNvPr id="7" name="TextBox 6"/>
          <p:cNvSpPr txBox="1"/>
          <p:nvPr/>
        </p:nvSpPr>
        <p:spPr>
          <a:xfrm>
            <a:off x="10112608" y="1417638"/>
            <a:ext cx="1621791" cy="369332"/>
          </a:xfrm>
          <a:prstGeom prst="rect">
            <a:avLst/>
          </a:prstGeom>
          <a:noFill/>
        </p:spPr>
        <p:txBody>
          <a:bodyPr wrap="none" rtlCol="0">
            <a:spAutoFit/>
          </a:bodyPr>
          <a:lstStyle/>
          <a:p>
            <a:r>
              <a:rPr lang="en-US" dirty="0"/>
              <a:t>Wandering Day</a:t>
            </a:r>
          </a:p>
        </p:txBody>
      </p:sp>
    </p:spTree>
    <p:extLst>
      <p:ext uri="{BB962C8B-B14F-4D97-AF65-F5344CB8AC3E}">
        <p14:creationId xmlns:p14="http://schemas.microsoft.com/office/powerpoint/2010/main" val="2415256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b="1" dirty="0"/>
              <a:t>How about during diapause?</a:t>
            </a:r>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555C6D8D-33E7-4C1B-A005-2D69DE284F8E}"/>
              </a:ext>
            </a:extLst>
          </p:cNvPr>
          <p:cNvSpPr/>
          <p:nvPr/>
        </p:nvSpPr>
        <p:spPr>
          <a:xfrm>
            <a:off x="2879917" y="117119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 name="TextBox 2"/>
          <p:cNvSpPr txBox="1"/>
          <p:nvPr/>
        </p:nvSpPr>
        <p:spPr>
          <a:xfrm>
            <a:off x="3686339" y="2418171"/>
            <a:ext cx="295274" cy="369332"/>
          </a:xfrm>
          <a:prstGeom prst="rect">
            <a:avLst/>
          </a:prstGeom>
          <a:noFill/>
        </p:spPr>
        <p:txBody>
          <a:bodyPr wrap="none" rtlCol="0">
            <a:spAutoFit/>
          </a:bodyPr>
          <a:lstStyle/>
          <a:p>
            <a:r>
              <a:rPr lang="en-US"/>
              <a:t>a</a:t>
            </a:r>
          </a:p>
        </p:txBody>
      </p:sp>
      <p:sp>
        <p:nvSpPr>
          <p:cNvPr id="47" name="TextBox 46"/>
          <p:cNvSpPr txBox="1"/>
          <p:nvPr/>
        </p:nvSpPr>
        <p:spPr>
          <a:xfrm>
            <a:off x="5097792" y="2551468"/>
            <a:ext cx="306494" cy="369332"/>
          </a:xfrm>
          <a:prstGeom prst="rect">
            <a:avLst/>
          </a:prstGeom>
          <a:noFill/>
        </p:spPr>
        <p:txBody>
          <a:bodyPr wrap="none" rtlCol="0">
            <a:spAutoFit/>
          </a:bodyPr>
          <a:lstStyle/>
          <a:p>
            <a:r>
              <a:rPr lang="en-US" dirty="0"/>
              <a:t>b</a:t>
            </a:r>
          </a:p>
        </p:txBody>
      </p:sp>
      <p:sp>
        <p:nvSpPr>
          <p:cNvPr id="48" name="TextBox 47"/>
          <p:cNvSpPr txBox="1"/>
          <p:nvPr/>
        </p:nvSpPr>
        <p:spPr>
          <a:xfrm>
            <a:off x="7887706" y="2747602"/>
            <a:ext cx="282450"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5779605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300" y="698500"/>
            <a:ext cx="5973407" cy="4525963"/>
          </a:xfrm>
        </p:spPr>
      </p:pic>
    </p:spTree>
    <p:extLst>
      <p:ext uri="{BB962C8B-B14F-4D97-AF65-F5344CB8AC3E}">
        <p14:creationId xmlns:p14="http://schemas.microsoft.com/office/powerpoint/2010/main" val="7137393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121624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329185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1522" y="354265"/>
            <a:ext cx="6707918"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 During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10000"/>
              </a:lnSpc>
              <a:spcAft>
                <a:spcPts val="500"/>
              </a:spcAft>
            </a:pPr>
            <a:r>
              <a:rPr lang="en-US" sz="3600" dirty="0"/>
              <a:t>Feeding is terminated*</a:t>
            </a:r>
          </a:p>
          <a:p>
            <a:pPr lvl="1">
              <a:lnSpc>
                <a:spcPct val="110000"/>
              </a:lnSpc>
              <a:spcAft>
                <a:spcPts val="500"/>
              </a:spcAft>
            </a:pPr>
            <a:r>
              <a:rPr lang="en-US" sz="3600" dirty="0"/>
              <a:t>Metabolism and Development suppressed</a:t>
            </a:r>
          </a:p>
          <a:p>
            <a:pPr lvl="1">
              <a:lnSpc>
                <a:spcPct val="110000"/>
              </a:lnSpc>
              <a:spcAft>
                <a:spcPts val="500"/>
              </a:spcAft>
            </a:pPr>
            <a:r>
              <a:rPr lang="en-US" sz="3600" dirty="0"/>
              <a:t>Increased nutrition stores</a:t>
            </a:r>
          </a:p>
          <a:p>
            <a:pPr lvl="1">
              <a:lnSpc>
                <a:spcPct val="110000"/>
              </a:lnSpc>
              <a:spcAft>
                <a:spcPts val="500"/>
              </a:spcAft>
            </a:pPr>
            <a:endParaRPr lang="en-US" sz="3600" dirty="0"/>
          </a:p>
          <a:p>
            <a:pPr lvl="1">
              <a:lnSpc>
                <a:spcPct val="110000"/>
              </a:lnSpc>
              <a:spcAft>
                <a:spcPts val="500"/>
              </a:spcAft>
            </a:pPr>
            <a:endParaRPr lang="en-US" sz="3600" dirty="0"/>
          </a:p>
        </p:txBody>
      </p:sp>
      <p:pic>
        <p:nvPicPr>
          <p:cNvPr id="3" name="Picture 2">
            <a:extLst>
              <a:ext uri="{FF2B5EF4-FFF2-40B4-BE49-F238E27FC236}">
                <a16:creationId xmlns:a16="http://schemas.microsoft.com/office/drawing/2014/main" id="{628ECA6C-590E-4FB0-A51B-3FFF8B4F1053}"/>
              </a:ext>
            </a:extLst>
          </p:cNvPr>
          <p:cNvPicPr>
            <a:picLocks noChangeAspect="1"/>
          </p:cNvPicPr>
          <p:nvPr/>
        </p:nvPicPr>
        <p:blipFill rotWithShape="1">
          <a:blip r:embed="rId3"/>
          <a:srcRect l="5247" r="58674" b="62509"/>
          <a:stretch/>
        </p:blipFill>
        <p:spPr>
          <a:xfrm>
            <a:off x="7319405" y="354265"/>
            <a:ext cx="3802383" cy="2718119"/>
          </a:xfrm>
          <a:prstGeom prst="rect">
            <a:avLst/>
          </a:prstGeom>
        </p:spPr>
      </p:pic>
      <p:sp>
        <p:nvSpPr>
          <p:cNvPr id="10" name="TextBox 9">
            <a:extLst>
              <a:ext uri="{FF2B5EF4-FFF2-40B4-BE49-F238E27FC236}">
                <a16:creationId xmlns:a16="http://schemas.microsoft.com/office/drawing/2014/main" id="{80E48F76-7284-402B-969B-00F361BEE423}"/>
              </a:ext>
            </a:extLst>
          </p:cNvPr>
          <p:cNvSpPr txBox="1"/>
          <p:nvPr/>
        </p:nvSpPr>
        <p:spPr>
          <a:xfrm>
            <a:off x="7944758" y="2945426"/>
            <a:ext cx="2454518" cy="253916"/>
          </a:xfrm>
          <a:prstGeom prst="rect">
            <a:avLst/>
          </a:prstGeom>
          <a:noFill/>
        </p:spPr>
        <p:txBody>
          <a:bodyPr wrap="none" rtlCol="0">
            <a:spAutoFit/>
          </a:bodyPr>
          <a:lstStyle/>
          <a:p>
            <a:r>
              <a:rPr lang="en-US" sz="1050" dirty="0"/>
              <a:t>Chang et al. 2016, </a:t>
            </a:r>
            <a:r>
              <a:rPr lang="en-US" sz="1050" i="1" dirty="0"/>
              <a:t>Scientific Reports vol. 6</a:t>
            </a:r>
          </a:p>
        </p:txBody>
      </p:sp>
      <p:pic>
        <p:nvPicPr>
          <p:cNvPr id="11" name="Picture 10">
            <a:extLst>
              <a:ext uri="{FF2B5EF4-FFF2-40B4-BE49-F238E27FC236}">
                <a16:creationId xmlns:a16="http://schemas.microsoft.com/office/drawing/2014/main" id="{9C58F125-4E9E-4479-8440-77250088E9A5}"/>
              </a:ext>
            </a:extLst>
          </p:cNvPr>
          <p:cNvPicPr>
            <a:picLocks noChangeAspect="1"/>
          </p:cNvPicPr>
          <p:nvPr/>
        </p:nvPicPr>
        <p:blipFill>
          <a:blip r:embed="rId4"/>
          <a:stretch>
            <a:fillRect/>
          </a:stretch>
        </p:blipFill>
        <p:spPr>
          <a:xfrm>
            <a:off x="7319405" y="3703385"/>
            <a:ext cx="3705225" cy="2800350"/>
          </a:xfrm>
          <a:prstGeom prst="rect">
            <a:avLst/>
          </a:prstGeom>
        </p:spPr>
      </p:pic>
      <p:sp>
        <p:nvSpPr>
          <p:cNvPr id="12" name="TextBox 11">
            <a:extLst>
              <a:ext uri="{FF2B5EF4-FFF2-40B4-BE49-F238E27FC236}">
                <a16:creationId xmlns:a16="http://schemas.microsoft.com/office/drawing/2014/main" id="{68DF9820-9D30-4C4F-8DCE-4A2DCB2D998F}"/>
              </a:ext>
            </a:extLst>
          </p:cNvPr>
          <p:cNvSpPr txBox="1"/>
          <p:nvPr/>
        </p:nvSpPr>
        <p:spPr>
          <a:xfrm>
            <a:off x="8133734" y="6463148"/>
            <a:ext cx="2457724" cy="253916"/>
          </a:xfrm>
          <a:prstGeom prst="rect">
            <a:avLst/>
          </a:prstGeom>
          <a:noFill/>
        </p:spPr>
        <p:txBody>
          <a:bodyPr wrap="none" rtlCol="0">
            <a:spAutoFit/>
          </a:bodyPr>
          <a:lstStyle/>
          <a:p>
            <a:r>
              <a:rPr lang="en-US" sz="1050" dirty="0"/>
              <a:t>Adapted from Mitchell and </a:t>
            </a:r>
            <a:r>
              <a:rPr lang="en-US" sz="1050" dirty="0" err="1"/>
              <a:t>Briegel</a:t>
            </a:r>
            <a:r>
              <a:rPr lang="en-US" sz="1050" dirty="0"/>
              <a:t> 1989</a:t>
            </a:r>
            <a:endParaRPr lang="en-US" sz="1050" i="1" dirty="0"/>
          </a:p>
        </p:txBody>
      </p:sp>
    </p:spTree>
    <p:extLst>
      <p:ext uri="{BB962C8B-B14F-4D97-AF65-F5344CB8AC3E}">
        <p14:creationId xmlns:p14="http://schemas.microsoft.com/office/powerpoint/2010/main" val="1914372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7355359" y="1364262"/>
            <a:ext cx="1378205" cy="664987"/>
          </a:xfrm>
          <a:prstGeom prst="rect">
            <a:avLst/>
          </a:prstGeom>
          <a:noFill/>
        </p:spPr>
        <p:txBody>
          <a:bodyPr wrap="square" rtlCol="0">
            <a:spAutoFit/>
          </a:bodyPr>
          <a:lstStyle/>
          <a:p>
            <a:r>
              <a:rPr lang="en-US" dirty="0"/>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298909" y="2402240"/>
            <a:ext cx="1491107" cy="646331"/>
          </a:xfrm>
          <a:prstGeom prst="rect">
            <a:avLst/>
          </a:prstGeom>
          <a:noFill/>
        </p:spPr>
        <p:txBody>
          <a:bodyPr wrap="square" rtlCol="0">
            <a:spAutoFit/>
          </a:bodyPr>
          <a:lstStyle/>
          <a:p>
            <a:r>
              <a:rPr lang="en-US" dirty="0"/>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TextBox 13">
            <a:extLst>
              <a:ext uri="{FF2B5EF4-FFF2-40B4-BE49-F238E27FC236}">
                <a16:creationId xmlns:a16="http://schemas.microsoft.com/office/drawing/2014/main" id="{BD213D65-365B-490C-AD2D-223FB350CAB6}"/>
              </a:ext>
            </a:extLst>
          </p:cNvPr>
          <p:cNvSpPr txBox="1"/>
          <p:nvPr/>
        </p:nvSpPr>
        <p:spPr>
          <a:xfrm>
            <a:off x="6692438" y="1327423"/>
            <a:ext cx="295274" cy="369332"/>
          </a:xfrm>
          <a:prstGeom prst="rect">
            <a:avLst/>
          </a:prstGeom>
          <a:noFill/>
        </p:spPr>
        <p:txBody>
          <a:bodyPr wrap="none" rtlCol="0">
            <a:spAutoFit/>
          </a:bodyPr>
          <a:lstStyle/>
          <a:p>
            <a:r>
              <a:rPr lang="en-US" dirty="0"/>
              <a:t>a</a:t>
            </a:r>
          </a:p>
        </p:txBody>
      </p:sp>
      <p:sp>
        <p:nvSpPr>
          <p:cNvPr id="12" name="Rectangle 11">
            <a:extLst>
              <a:ext uri="{FF2B5EF4-FFF2-40B4-BE49-F238E27FC236}">
                <a16:creationId xmlns:a16="http://schemas.microsoft.com/office/drawing/2014/main" id="{448739D0-0FBE-4990-8935-94E8FD3047BE}"/>
              </a:ext>
            </a:extLst>
          </p:cNvPr>
          <p:cNvSpPr/>
          <p:nvPr/>
        </p:nvSpPr>
        <p:spPr>
          <a:xfrm>
            <a:off x="2395926" y="1134000"/>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0" y="122863"/>
            <a:ext cx="12192000" cy="907380"/>
          </a:xfrm>
        </p:spPr>
        <p:txBody>
          <a:bodyPr>
            <a:normAutofit fontScale="90000"/>
          </a:bodyPr>
          <a:lstStyle/>
          <a:p>
            <a:r>
              <a:rPr lang="en-US" b="1" dirty="0"/>
              <a:t>Is other stuff accumulating in diapause programmed animals?</a:t>
            </a:r>
          </a:p>
        </p:txBody>
      </p:sp>
    </p:spTree>
    <p:extLst>
      <p:ext uri="{BB962C8B-B14F-4D97-AF65-F5344CB8AC3E}">
        <p14:creationId xmlns:p14="http://schemas.microsoft.com/office/powerpoint/2010/main" val="2048828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1322" y="1600200"/>
            <a:ext cx="5709356" cy="4525963"/>
          </a:xfrm>
        </p:spPr>
      </p:pic>
    </p:spTree>
    <p:extLst>
      <p:ext uri="{BB962C8B-B14F-4D97-AF65-F5344CB8AC3E}">
        <p14:creationId xmlns:p14="http://schemas.microsoft.com/office/powerpoint/2010/main" val="10505133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wandering day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152" y="1600200"/>
            <a:ext cx="5753695" cy="4525963"/>
          </a:xfrm>
        </p:spPr>
      </p:pic>
    </p:spTree>
    <p:extLst>
      <p:ext uri="{BB962C8B-B14F-4D97-AF65-F5344CB8AC3E}">
        <p14:creationId xmlns:p14="http://schemas.microsoft.com/office/powerpoint/2010/main" val="15142568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631"/>
          <a:stretch/>
        </p:blipFill>
        <p:spPr>
          <a:xfrm>
            <a:off x="60159" y="321339"/>
            <a:ext cx="5795590" cy="4047460"/>
          </a:xfrm>
          <a:prstGeom prst="rect">
            <a:avLst/>
          </a:prstGeom>
        </p:spPr>
      </p:pic>
      <p:pic>
        <p:nvPicPr>
          <p:cNvPr id="5" name="Picture 4"/>
          <p:cNvPicPr>
            <a:picLocks noChangeAspect="1"/>
          </p:cNvPicPr>
          <p:nvPr/>
        </p:nvPicPr>
        <p:blipFill rotWithShape="1">
          <a:blip r:embed="rId3"/>
          <a:srcRect r="11587"/>
          <a:stretch/>
        </p:blipFill>
        <p:spPr>
          <a:xfrm>
            <a:off x="6041361" y="321338"/>
            <a:ext cx="5798462" cy="4047461"/>
          </a:xfrm>
          <a:prstGeom prst="rect">
            <a:avLst/>
          </a:prstGeom>
        </p:spPr>
      </p:pic>
      <p:sp>
        <p:nvSpPr>
          <p:cNvPr id="6" name="Down Arrow 5"/>
          <p:cNvSpPr/>
          <p:nvPr/>
        </p:nvSpPr>
        <p:spPr>
          <a:xfrm rot="5400000">
            <a:off x="1419702" y="675639"/>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1604993" y="113392"/>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F53CC30-A991-44E5-87E4-F8B0EF196177}"/>
              </a:ext>
            </a:extLst>
          </p:cNvPr>
          <p:cNvSpPr/>
          <p:nvPr/>
        </p:nvSpPr>
        <p:spPr>
          <a:xfrm>
            <a:off x="470085" y="600255"/>
            <a:ext cx="5449165" cy="316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9" name="Rectangle 8"/>
          <p:cNvSpPr/>
          <p:nvPr/>
        </p:nvSpPr>
        <p:spPr>
          <a:xfrm>
            <a:off x="33665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665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40722" y="1005995"/>
            <a:ext cx="1578034" cy="360857"/>
          </a:xfrm>
          <a:prstGeom prst="rect">
            <a:avLst/>
          </a:prstGeom>
          <a:noFill/>
        </p:spPr>
        <p:txBody>
          <a:bodyPr wrap="none" rtlCol="0">
            <a:spAutoFit/>
          </a:bodyPr>
          <a:lstStyle/>
          <a:p>
            <a:r>
              <a:rPr lang="en-US" sz="1600" b="1" dirty="0"/>
              <a:t>Short Diapause</a:t>
            </a:r>
          </a:p>
        </p:txBody>
      </p:sp>
      <p:sp>
        <p:nvSpPr>
          <p:cNvPr id="12" name="TextBox 11"/>
          <p:cNvSpPr txBox="1"/>
          <p:nvPr/>
        </p:nvSpPr>
        <p:spPr>
          <a:xfrm>
            <a:off x="4040721" y="1335455"/>
            <a:ext cx="1516566" cy="360857"/>
          </a:xfrm>
          <a:prstGeom prst="rect">
            <a:avLst/>
          </a:prstGeom>
          <a:noFill/>
        </p:spPr>
        <p:txBody>
          <a:bodyPr wrap="none" rtlCol="0">
            <a:spAutoFit/>
          </a:bodyPr>
          <a:lstStyle/>
          <a:p>
            <a:r>
              <a:rPr lang="en-US" sz="1600" b="1" dirty="0"/>
              <a:t>Long Diapause</a:t>
            </a:r>
          </a:p>
        </p:txBody>
      </p:sp>
      <p:sp>
        <p:nvSpPr>
          <p:cNvPr id="14" name="Rectangle 13">
            <a:extLst>
              <a:ext uri="{FF2B5EF4-FFF2-40B4-BE49-F238E27FC236}">
                <a16:creationId xmlns:a16="http://schemas.microsoft.com/office/drawing/2014/main" id="{9303F53A-0988-4FC1-BF4C-FF7A1DB4B9C6}"/>
              </a:ext>
            </a:extLst>
          </p:cNvPr>
          <p:cNvSpPr/>
          <p:nvPr/>
        </p:nvSpPr>
        <p:spPr>
          <a:xfrm>
            <a:off x="6455826" y="593459"/>
            <a:ext cx="5460197" cy="31652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5" name="Down Arrow 14"/>
          <p:cNvSpPr/>
          <p:nvPr/>
        </p:nvSpPr>
        <p:spPr>
          <a:xfrm rot="5400000">
            <a:off x="77261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6200000" flipH="1">
            <a:off x="7737978" y="1937321"/>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221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p:cNvSpPr/>
          <p:nvPr/>
        </p:nvSpPr>
        <p:spPr>
          <a:xfrm>
            <a:off x="99250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p:cNvSpPr txBox="1"/>
          <p:nvPr/>
        </p:nvSpPr>
        <p:spPr>
          <a:xfrm>
            <a:off x="10347494" y="952033"/>
            <a:ext cx="1581229" cy="360857"/>
          </a:xfrm>
          <a:prstGeom prst="rect">
            <a:avLst/>
          </a:prstGeom>
          <a:noFill/>
        </p:spPr>
        <p:txBody>
          <a:bodyPr wrap="none" rtlCol="0">
            <a:spAutoFit/>
          </a:bodyPr>
          <a:lstStyle/>
          <a:p>
            <a:r>
              <a:rPr lang="en-US" sz="1600" b="1" dirty="0"/>
              <a:t>Short Diapause</a:t>
            </a:r>
          </a:p>
        </p:txBody>
      </p:sp>
      <p:sp>
        <p:nvSpPr>
          <p:cNvPr id="20" name="TextBox 19"/>
          <p:cNvSpPr txBox="1"/>
          <p:nvPr/>
        </p:nvSpPr>
        <p:spPr>
          <a:xfrm>
            <a:off x="10347493" y="1226584"/>
            <a:ext cx="1519636" cy="360857"/>
          </a:xfrm>
          <a:prstGeom prst="rect">
            <a:avLst/>
          </a:prstGeom>
          <a:noFill/>
        </p:spPr>
        <p:txBody>
          <a:bodyPr wrap="none" rtlCol="0">
            <a:spAutoFit/>
          </a:bodyPr>
          <a:lstStyle/>
          <a:p>
            <a:r>
              <a:rPr lang="en-US" sz="1600" b="1" dirty="0"/>
              <a:t>Long Diapause</a:t>
            </a:r>
          </a:p>
        </p:txBody>
      </p:sp>
      <p:sp>
        <p:nvSpPr>
          <p:cNvPr id="22" name="Rectangle 21"/>
          <p:cNvSpPr/>
          <p:nvPr/>
        </p:nvSpPr>
        <p:spPr>
          <a:xfrm>
            <a:off x="16996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
        <p:nvSpPr>
          <p:cNvPr id="23" name="Rectangle 22">
            <a:extLst>
              <a:ext uri="{FF2B5EF4-FFF2-40B4-BE49-F238E27FC236}">
                <a16:creationId xmlns:a16="http://schemas.microsoft.com/office/drawing/2014/main" id="{555C6D8D-33E7-4C1B-A005-2D69DE284F8E}"/>
              </a:ext>
            </a:extLst>
          </p:cNvPr>
          <p:cNvSpPr/>
          <p:nvPr/>
        </p:nvSpPr>
        <p:spPr>
          <a:xfrm>
            <a:off x="500654" y="909985"/>
            <a:ext cx="5431295" cy="304013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4" name="Rectangle 23">
            <a:extLst>
              <a:ext uri="{FF2B5EF4-FFF2-40B4-BE49-F238E27FC236}">
                <a16:creationId xmlns:a16="http://schemas.microsoft.com/office/drawing/2014/main" id="{7B441B24-B42D-43D0-B6B2-3B7320BCED9F}"/>
              </a:ext>
            </a:extLst>
          </p:cNvPr>
          <p:cNvSpPr/>
          <p:nvPr/>
        </p:nvSpPr>
        <p:spPr>
          <a:xfrm>
            <a:off x="6468526" y="881609"/>
            <a:ext cx="5460197" cy="3068515"/>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4942100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 r="10317" b="9549"/>
          <a:stretch/>
        </p:blipFill>
        <p:spPr>
          <a:xfrm>
            <a:off x="2303677" y="1423586"/>
            <a:ext cx="7894424" cy="4913713"/>
          </a:xfrm>
          <a:prstGeom prst="rect">
            <a:avLst/>
          </a:prstGeom>
        </p:spPr>
      </p:pic>
      <p:sp>
        <p:nvSpPr>
          <p:cNvPr id="5" name="Rectangle 4">
            <a:extLst>
              <a:ext uri="{FF2B5EF4-FFF2-40B4-BE49-F238E27FC236}">
                <a16:creationId xmlns:a16="http://schemas.microsoft.com/office/drawing/2014/main" id="{0F53CC30-A991-44E5-87E4-F8B0EF196177}"/>
              </a:ext>
            </a:extLst>
          </p:cNvPr>
          <p:cNvSpPr/>
          <p:nvPr/>
        </p:nvSpPr>
        <p:spPr>
          <a:xfrm>
            <a:off x="30100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6" name="Rectangle 5">
            <a:extLst>
              <a:ext uri="{FF2B5EF4-FFF2-40B4-BE49-F238E27FC236}">
                <a16:creationId xmlns:a16="http://schemas.microsoft.com/office/drawing/2014/main" id="{9303F53A-0988-4FC1-BF4C-FF7A1DB4B9C6}"/>
              </a:ext>
            </a:extLst>
          </p:cNvPr>
          <p:cNvSpPr/>
          <p:nvPr/>
        </p:nvSpPr>
        <p:spPr>
          <a:xfrm>
            <a:off x="6634571" y="1423590"/>
            <a:ext cx="35508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7" name="Rectangle 6">
            <a:extLst>
              <a:ext uri="{FF2B5EF4-FFF2-40B4-BE49-F238E27FC236}">
                <a16:creationId xmlns:a16="http://schemas.microsoft.com/office/drawing/2014/main" id="{7B441B24-B42D-43D0-B6B2-3B7320BCED9F}"/>
              </a:ext>
            </a:extLst>
          </p:cNvPr>
          <p:cNvSpPr/>
          <p:nvPr/>
        </p:nvSpPr>
        <p:spPr>
          <a:xfrm>
            <a:off x="6634571" y="1926901"/>
            <a:ext cx="35508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 name="Rectangle 7"/>
          <p:cNvSpPr/>
          <p:nvPr/>
        </p:nvSpPr>
        <p:spPr>
          <a:xfrm>
            <a:off x="3349395" y="2180221"/>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49395" y="2499757"/>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23519" y="2093238"/>
            <a:ext cx="1578034" cy="360857"/>
          </a:xfrm>
          <a:prstGeom prst="rect">
            <a:avLst/>
          </a:prstGeom>
          <a:noFill/>
        </p:spPr>
        <p:txBody>
          <a:bodyPr wrap="none" rtlCol="0">
            <a:spAutoFit/>
          </a:bodyPr>
          <a:lstStyle/>
          <a:p>
            <a:r>
              <a:rPr lang="en-US" sz="1600" b="1" dirty="0"/>
              <a:t>Short Diapause</a:t>
            </a:r>
          </a:p>
        </p:txBody>
      </p:sp>
      <p:sp>
        <p:nvSpPr>
          <p:cNvPr id="11" name="TextBox 10"/>
          <p:cNvSpPr txBox="1"/>
          <p:nvPr/>
        </p:nvSpPr>
        <p:spPr>
          <a:xfrm>
            <a:off x="4023518" y="2422698"/>
            <a:ext cx="1516566" cy="360857"/>
          </a:xfrm>
          <a:prstGeom prst="rect">
            <a:avLst/>
          </a:prstGeom>
          <a:noFill/>
        </p:spPr>
        <p:txBody>
          <a:bodyPr wrap="none" rtlCol="0">
            <a:spAutoFit/>
          </a:bodyPr>
          <a:lstStyle/>
          <a:p>
            <a:r>
              <a:rPr lang="en-US" sz="1600" b="1" dirty="0"/>
              <a:t>Long Diapause</a:t>
            </a:r>
          </a:p>
        </p:txBody>
      </p:sp>
      <p:sp>
        <p:nvSpPr>
          <p:cNvPr id="13" name="TextBox 12"/>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14" name="TextBox 13"/>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15" name="TextBox 14"/>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16" name="TextBox 15"/>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17" name="Rectangle 16"/>
          <p:cNvSpPr/>
          <p:nvPr/>
        </p:nvSpPr>
        <p:spPr>
          <a:xfrm>
            <a:off x="393700" y="28307"/>
            <a:ext cx="11597588" cy="13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weighted by mass production between strain.</a:t>
            </a:r>
          </a:p>
          <a:p>
            <a:r>
              <a:rPr lang="en-US" sz="2800" dirty="0"/>
              <a:t>No significant difference in CO2 production weighted by mass between treatments.</a:t>
            </a:r>
          </a:p>
        </p:txBody>
      </p:sp>
      <p:sp>
        <p:nvSpPr>
          <p:cNvPr id="18" name="Rectangle 17">
            <a:extLst>
              <a:ext uri="{FF2B5EF4-FFF2-40B4-BE49-F238E27FC236}">
                <a16:creationId xmlns:a16="http://schemas.microsoft.com/office/drawing/2014/main" id="{555C6D8D-33E7-4C1B-A005-2D69DE284F8E}"/>
              </a:ext>
            </a:extLst>
          </p:cNvPr>
          <p:cNvSpPr/>
          <p:nvPr/>
        </p:nvSpPr>
        <p:spPr>
          <a:xfrm>
            <a:off x="30279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8697364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0" y="1027594"/>
            <a:ext cx="5726562" cy="35698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1024710"/>
            <a:ext cx="5614228" cy="3572690"/>
          </a:xfrm>
          <a:prstGeom prst="rect">
            <a:avLst/>
          </a:prstGeom>
        </p:spPr>
      </p:pic>
      <p:sp>
        <p:nvSpPr>
          <p:cNvPr id="11" name="TextBox 10"/>
          <p:cNvSpPr txBox="1"/>
          <p:nvPr/>
        </p:nvSpPr>
        <p:spPr>
          <a:xfrm>
            <a:off x="4199428" y="1400129"/>
            <a:ext cx="1050288" cy="369332"/>
          </a:xfrm>
          <a:prstGeom prst="rect">
            <a:avLst/>
          </a:prstGeom>
          <a:noFill/>
        </p:spPr>
        <p:txBody>
          <a:bodyPr wrap="none" rtlCol="0">
            <a:spAutoFit/>
          </a:bodyPr>
          <a:lstStyle/>
          <a:p>
            <a:r>
              <a:rPr lang="en-US" dirty="0"/>
              <a:t>Diapause</a:t>
            </a:r>
          </a:p>
        </p:txBody>
      </p:sp>
      <p:sp>
        <p:nvSpPr>
          <p:cNvPr id="12" name="TextBox 11"/>
          <p:cNvSpPr txBox="1"/>
          <p:nvPr/>
        </p:nvSpPr>
        <p:spPr>
          <a:xfrm>
            <a:off x="10217424" y="1400129"/>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5329472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0160" y="321341"/>
            <a:ext cx="6658140" cy="4047458"/>
            <a:chOff x="1651000" y="685800"/>
            <a:chExt cx="9031288" cy="5486400"/>
          </a:xfrm>
        </p:grpSpPr>
        <p:pic>
          <p:nvPicPr>
            <p:cNvPr id="44" name="Picture 43"/>
            <p:cNvPicPr>
              <a:picLocks noChangeAspect="1"/>
            </p:cNvPicPr>
            <p:nvPr/>
          </p:nvPicPr>
          <p:blipFill>
            <a:blip r:embed="rId2"/>
            <a:stretch>
              <a:fillRect/>
            </a:stretch>
          </p:blipFill>
          <p:spPr>
            <a:xfrm>
              <a:off x="1651000" y="685800"/>
              <a:ext cx="8890000" cy="5486400"/>
            </a:xfrm>
            <a:prstGeom prst="rect">
              <a:avLst/>
            </a:prstGeom>
          </p:spPr>
        </p:pic>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own Arrow 6"/>
          <p:cNvSpPr/>
          <p:nvPr/>
        </p:nvSpPr>
        <p:spPr>
          <a:xfrm rot="5400000">
            <a:off x="1862807" y="501261"/>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5400000">
            <a:off x="2050120" y="784694"/>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F53CC30-A991-44E5-87E4-F8B0EF196177}"/>
              </a:ext>
            </a:extLst>
          </p:cNvPr>
          <p:cNvSpPr/>
          <p:nvPr/>
        </p:nvSpPr>
        <p:spPr>
          <a:xfrm>
            <a:off x="406585" y="600255"/>
            <a:ext cx="5449165" cy="2280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39" name="Rectangle 38"/>
          <p:cNvSpPr/>
          <p:nvPr/>
        </p:nvSpPr>
        <p:spPr>
          <a:xfrm>
            <a:off x="32776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2776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951822" y="1005995"/>
            <a:ext cx="1578034" cy="360857"/>
          </a:xfrm>
          <a:prstGeom prst="rect">
            <a:avLst/>
          </a:prstGeom>
          <a:noFill/>
        </p:spPr>
        <p:txBody>
          <a:bodyPr wrap="none" rtlCol="0">
            <a:spAutoFit/>
          </a:bodyPr>
          <a:lstStyle/>
          <a:p>
            <a:r>
              <a:rPr lang="en-US" sz="1600" b="1" dirty="0"/>
              <a:t>Short Diapause</a:t>
            </a:r>
          </a:p>
        </p:txBody>
      </p:sp>
      <p:sp>
        <p:nvSpPr>
          <p:cNvPr id="42" name="TextBox 41"/>
          <p:cNvSpPr txBox="1"/>
          <p:nvPr/>
        </p:nvSpPr>
        <p:spPr>
          <a:xfrm>
            <a:off x="3951821" y="1335455"/>
            <a:ext cx="1516566" cy="360857"/>
          </a:xfrm>
          <a:prstGeom prst="rect">
            <a:avLst/>
          </a:prstGeom>
          <a:noFill/>
        </p:spPr>
        <p:txBody>
          <a:bodyPr wrap="none" rtlCol="0">
            <a:spAutoFit/>
          </a:bodyPr>
          <a:lstStyle/>
          <a:p>
            <a:r>
              <a:rPr lang="en-US" sz="1600" b="1" dirty="0"/>
              <a:t>Long Diapause</a:t>
            </a:r>
          </a:p>
        </p:txBody>
      </p:sp>
      <p:sp>
        <p:nvSpPr>
          <p:cNvPr id="79" name="Rectangle 78">
            <a:extLst>
              <a:ext uri="{FF2B5EF4-FFF2-40B4-BE49-F238E27FC236}">
                <a16:creationId xmlns:a16="http://schemas.microsoft.com/office/drawing/2014/main" id="{555C6D8D-33E7-4C1B-A005-2D69DE284F8E}"/>
              </a:ext>
            </a:extLst>
          </p:cNvPr>
          <p:cNvSpPr/>
          <p:nvPr/>
        </p:nvSpPr>
        <p:spPr>
          <a:xfrm>
            <a:off x="424454" y="828303"/>
            <a:ext cx="5431295" cy="312182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grpSp>
        <p:nvGrpSpPr>
          <p:cNvPr id="67" name="Group 66"/>
          <p:cNvGrpSpPr/>
          <p:nvPr/>
        </p:nvGrpSpPr>
        <p:grpSpPr>
          <a:xfrm>
            <a:off x="6032500" y="321340"/>
            <a:ext cx="6760551" cy="4047459"/>
            <a:chOff x="1651000" y="685800"/>
            <a:chExt cx="9151673" cy="5486400"/>
          </a:xfrm>
        </p:grpSpPr>
        <p:pic>
          <p:nvPicPr>
            <p:cNvPr id="76" name="Picture 75"/>
            <p:cNvPicPr>
              <a:picLocks noChangeAspect="1"/>
            </p:cNvPicPr>
            <p:nvPr/>
          </p:nvPicPr>
          <p:blipFill>
            <a:blip r:embed="rId3"/>
            <a:stretch>
              <a:fillRect/>
            </a:stretch>
          </p:blipFill>
          <p:spPr>
            <a:xfrm>
              <a:off x="1651000" y="685800"/>
              <a:ext cx="8890000" cy="5486400"/>
            </a:xfrm>
            <a:prstGeom prst="rect">
              <a:avLst/>
            </a:prstGeom>
          </p:spPr>
        </p:pic>
        <p:sp>
          <p:nvSpPr>
            <p:cNvPr id="77" name="Rectangle 76"/>
            <p:cNvSpPr/>
            <p:nvPr/>
          </p:nvSpPr>
          <p:spPr>
            <a:xfrm>
              <a:off x="8931095" y="2909649"/>
              <a:ext cx="1871578" cy="125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a16="http://schemas.microsoft.com/office/drawing/2014/main" id="{9303F53A-0988-4FC1-BF4C-FF7A1DB4B9C6}"/>
              </a:ext>
            </a:extLst>
          </p:cNvPr>
          <p:cNvSpPr/>
          <p:nvPr/>
        </p:nvSpPr>
        <p:spPr>
          <a:xfrm>
            <a:off x="6379626" y="593459"/>
            <a:ext cx="5460197" cy="2280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69" name="Down Arrow 68"/>
          <p:cNvSpPr/>
          <p:nvPr/>
        </p:nvSpPr>
        <p:spPr>
          <a:xfrm rot="16200000" flipH="1">
            <a:off x="76372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rot="16200000" flipH="1">
            <a:off x="7697021" y="1472015"/>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8332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tangle 71"/>
          <p:cNvSpPr/>
          <p:nvPr/>
        </p:nvSpPr>
        <p:spPr>
          <a:xfrm>
            <a:off x="98361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p:cNvSpPr txBox="1"/>
          <p:nvPr/>
        </p:nvSpPr>
        <p:spPr>
          <a:xfrm>
            <a:off x="10258594" y="952033"/>
            <a:ext cx="1581229" cy="360857"/>
          </a:xfrm>
          <a:prstGeom prst="rect">
            <a:avLst/>
          </a:prstGeom>
          <a:noFill/>
        </p:spPr>
        <p:txBody>
          <a:bodyPr wrap="none" rtlCol="0">
            <a:spAutoFit/>
          </a:bodyPr>
          <a:lstStyle/>
          <a:p>
            <a:r>
              <a:rPr lang="en-US" sz="1600" b="1" dirty="0"/>
              <a:t>Short Diapause</a:t>
            </a:r>
          </a:p>
        </p:txBody>
      </p:sp>
      <p:sp>
        <p:nvSpPr>
          <p:cNvPr id="74" name="TextBox 73"/>
          <p:cNvSpPr txBox="1"/>
          <p:nvPr/>
        </p:nvSpPr>
        <p:spPr>
          <a:xfrm>
            <a:off x="10258593" y="1226584"/>
            <a:ext cx="1519636" cy="360857"/>
          </a:xfrm>
          <a:prstGeom prst="rect">
            <a:avLst/>
          </a:prstGeom>
          <a:noFill/>
        </p:spPr>
        <p:txBody>
          <a:bodyPr wrap="none" rtlCol="0">
            <a:spAutoFit/>
          </a:bodyPr>
          <a:lstStyle/>
          <a:p>
            <a:r>
              <a:rPr lang="en-US" sz="1600" b="1" dirty="0"/>
              <a:t>Long Diapause</a:t>
            </a:r>
          </a:p>
        </p:txBody>
      </p:sp>
      <p:sp>
        <p:nvSpPr>
          <p:cNvPr id="78" name="Rectangle 77">
            <a:extLst>
              <a:ext uri="{FF2B5EF4-FFF2-40B4-BE49-F238E27FC236}">
                <a16:creationId xmlns:a16="http://schemas.microsoft.com/office/drawing/2014/main" id="{7B441B24-B42D-43D0-B6B2-3B7320BCED9F}"/>
              </a:ext>
            </a:extLst>
          </p:cNvPr>
          <p:cNvSpPr/>
          <p:nvPr/>
        </p:nvSpPr>
        <p:spPr>
          <a:xfrm>
            <a:off x="6379626" y="799165"/>
            <a:ext cx="5460197" cy="315096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9" name="Rectangle 88"/>
          <p:cNvSpPr/>
          <p:nvPr/>
        </p:nvSpPr>
        <p:spPr>
          <a:xfrm>
            <a:off x="16107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Tree>
    <p:extLst>
      <p:ext uri="{BB962C8B-B14F-4D97-AF65-F5344CB8AC3E}">
        <p14:creationId xmlns:p14="http://schemas.microsoft.com/office/powerpoint/2010/main" val="13701440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r="11199" b="9744"/>
          <a:stretch/>
        </p:blipFill>
        <p:spPr>
          <a:xfrm>
            <a:off x="2303676" y="1423591"/>
            <a:ext cx="7894425" cy="4951808"/>
          </a:xfrm>
          <a:prstGeom prst="rect">
            <a:avLst/>
          </a:prstGeom>
        </p:spPr>
      </p:pic>
      <p:sp>
        <p:nvSpPr>
          <p:cNvPr id="23" name="Rectangle 22">
            <a:extLst>
              <a:ext uri="{FF2B5EF4-FFF2-40B4-BE49-F238E27FC236}">
                <a16:creationId xmlns:a16="http://schemas.microsoft.com/office/drawing/2014/main" id="{0F53CC30-A991-44E5-87E4-F8B0EF196177}"/>
              </a:ext>
            </a:extLst>
          </p:cNvPr>
          <p:cNvSpPr/>
          <p:nvPr/>
        </p:nvSpPr>
        <p:spPr>
          <a:xfrm>
            <a:off x="28449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25" name="Rectangle 24">
            <a:extLst>
              <a:ext uri="{FF2B5EF4-FFF2-40B4-BE49-F238E27FC236}">
                <a16:creationId xmlns:a16="http://schemas.microsoft.com/office/drawing/2014/main" id="{9303F53A-0988-4FC1-BF4C-FF7A1DB4B9C6}"/>
              </a:ext>
            </a:extLst>
          </p:cNvPr>
          <p:cNvSpPr/>
          <p:nvPr/>
        </p:nvSpPr>
        <p:spPr>
          <a:xfrm>
            <a:off x="6469471" y="1423590"/>
            <a:ext cx="37286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6" name="Rectangle 25">
            <a:extLst>
              <a:ext uri="{FF2B5EF4-FFF2-40B4-BE49-F238E27FC236}">
                <a16:creationId xmlns:a16="http://schemas.microsoft.com/office/drawing/2014/main" id="{7B441B24-B42D-43D0-B6B2-3B7320BCED9F}"/>
              </a:ext>
            </a:extLst>
          </p:cNvPr>
          <p:cNvSpPr/>
          <p:nvPr/>
        </p:nvSpPr>
        <p:spPr>
          <a:xfrm>
            <a:off x="6469471" y="1926901"/>
            <a:ext cx="37286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1" name="Rectangle 30"/>
          <p:cNvSpPr/>
          <p:nvPr/>
        </p:nvSpPr>
        <p:spPr>
          <a:xfrm>
            <a:off x="2969160" y="2192924"/>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69160" y="2512460"/>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643284" y="2105941"/>
            <a:ext cx="1578034" cy="360857"/>
          </a:xfrm>
          <a:prstGeom prst="rect">
            <a:avLst/>
          </a:prstGeom>
          <a:noFill/>
        </p:spPr>
        <p:txBody>
          <a:bodyPr wrap="none" rtlCol="0">
            <a:spAutoFit/>
          </a:bodyPr>
          <a:lstStyle/>
          <a:p>
            <a:r>
              <a:rPr lang="en-US" sz="1600" b="1" dirty="0"/>
              <a:t>Short Diapause</a:t>
            </a:r>
          </a:p>
        </p:txBody>
      </p:sp>
      <p:sp>
        <p:nvSpPr>
          <p:cNvPr id="34" name="TextBox 33"/>
          <p:cNvSpPr txBox="1"/>
          <p:nvPr/>
        </p:nvSpPr>
        <p:spPr>
          <a:xfrm>
            <a:off x="3643283" y="2435401"/>
            <a:ext cx="1516566" cy="360857"/>
          </a:xfrm>
          <a:prstGeom prst="rect">
            <a:avLst/>
          </a:prstGeom>
          <a:noFill/>
        </p:spPr>
        <p:txBody>
          <a:bodyPr wrap="none" rtlCol="0">
            <a:spAutoFit/>
          </a:bodyPr>
          <a:lstStyle/>
          <a:p>
            <a:r>
              <a:rPr lang="en-US" sz="1600" b="1" dirty="0"/>
              <a:t>Long Diapause</a:t>
            </a:r>
          </a:p>
        </p:txBody>
      </p:sp>
      <p:sp>
        <p:nvSpPr>
          <p:cNvPr id="36" name="Rectangle 35">
            <a:extLst>
              <a:ext uri="{FF2B5EF4-FFF2-40B4-BE49-F238E27FC236}">
                <a16:creationId xmlns:a16="http://schemas.microsoft.com/office/drawing/2014/main" id="{555C6D8D-33E7-4C1B-A005-2D69DE284F8E}"/>
              </a:ext>
            </a:extLst>
          </p:cNvPr>
          <p:cNvSpPr/>
          <p:nvPr/>
        </p:nvSpPr>
        <p:spPr>
          <a:xfrm>
            <a:off x="28628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7" name="TextBox 36"/>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39" name="TextBox 38"/>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41" name="TextBox 40"/>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42" name="TextBox 41"/>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44" name="Rectangle 43"/>
          <p:cNvSpPr/>
          <p:nvPr/>
        </p:nvSpPr>
        <p:spPr>
          <a:xfrm>
            <a:off x="393700" y="269608"/>
            <a:ext cx="11597588" cy="1016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production between strain.</a:t>
            </a:r>
          </a:p>
          <a:p>
            <a:r>
              <a:rPr lang="en-US" sz="2800" dirty="0"/>
              <a:t>No significant difference in CO2 production between treatments.</a:t>
            </a:r>
          </a:p>
        </p:txBody>
      </p:sp>
    </p:spTree>
    <p:extLst>
      <p:ext uri="{BB962C8B-B14F-4D97-AF65-F5344CB8AC3E}">
        <p14:creationId xmlns:p14="http://schemas.microsoft.com/office/powerpoint/2010/main" val="5430612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 y="964096"/>
            <a:ext cx="6121023" cy="390000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964096"/>
            <a:ext cx="5924166" cy="3901911"/>
          </a:xfrm>
          <a:prstGeom prst="rect">
            <a:avLst/>
          </a:prstGeom>
        </p:spPr>
      </p:pic>
      <p:sp>
        <p:nvSpPr>
          <p:cNvPr id="2" name="TextBox 1"/>
          <p:cNvSpPr txBox="1"/>
          <p:nvPr/>
        </p:nvSpPr>
        <p:spPr>
          <a:xfrm>
            <a:off x="4122163" y="1403755"/>
            <a:ext cx="1050288" cy="369332"/>
          </a:xfrm>
          <a:prstGeom prst="rect">
            <a:avLst/>
          </a:prstGeom>
          <a:noFill/>
        </p:spPr>
        <p:txBody>
          <a:bodyPr wrap="none" rtlCol="0">
            <a:spAutoFit/>
          </a:bodyPr>
          <a:lstStyle/>
          <a:p>
            <a:r>
              <a:rPr lang="en-US" dirty="0"/>
              <a:t>Diapause</a:t>
            </a:r>
          </a:p>
        </p:txBody>
      </p:sp>
      <p:sp>
        <p:nvSpPr>
          <p:cNvPr id="11" name="TextBox 10"/>
          <p:cNvSpPr txBox="1"/>
          <p:nvPr/>
        </p:nvSpPr>
        <p:spPr>
          <a:xfrm>
            <a:off x="10560324" y="1403755"/>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4244079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Changes in Physiology</a:t>
            </a:r>
            <a:endParaRPr lang="en-US" sz="5400" b="1" dirty="0">
              <a:cs typeface="Calibri"/>
            </a:endParaRPr>
          </a:p>
        </p:txBody>
      </p:sp>
      <p:cxnSp>
        <p:nvCxnSpPr>
          <p:cNvPr id="29" name="Straight Connector 28">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5" name="Rectangle 24">
            <a:extLst>
              <a:ext uri="{FF2B5EF4-FFF2-40B4-BE49-F238E27FC236}">
                <a16:creationId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25639" y="1953799"/>
            <a:ext cx="5318800" cy="4370427"/>
          </a:xfrm>
          <a:prstGeom prst="rect">
            <a:avLst/>
          </a:prstGeom>
          <a:noFill/>
        </p:spPr>
        <p:txBody>
          <a:bodyPr wrap="square" rtlCol="0">
            <a:spAutoFit/>
          </a:bodyPr>
          <a:lstStyle/>
          <a:p>
            <a:pPr>
              <a:lnSpc>
                <a:spcPct val="150000"/>
              </a:lnSpc>
            </a:pPr>
            <a:r>
              <a:rPr lang="en-US" sz="3600" b="1" u="sng" dirty="0"/>
              <a:t>ECB Larval Diapause</a:t>
            </a:r>
            <a:r>
              <a:rPr lang="en-US" sz="3200" dirty="0"/>
              <a:t> </a:t>
            </a:r>
          </a:p>
          <a:p>
            <a:pPr marL="742950" lvl="1" indent="-285750">
              <a:buFont typeface="Arial" charset="0"/>
              <a:buChar char="•"/>
            </a:pPr>
            <a:r>
              <a:rPr lang="en-US" sz="3200" dirty="0"/>
              <a:t>Diapause onset at end of ultimate larval instar</a:t>
            </a:r>
          </a:p>
          <a:p>
            <a:pPr marL="742950" lvl="1" indent="-285750">
              <a:buFont typeface="Arial" charset="0"/>
              <a:buChar char="•"/>
            </a:pPr>
            <a:r>
              <a:rPr lang="en-US" sz="3200" dirty="0"/>
              <a:t>Feeding is terminated after diapause onset</a:t>
            </a:r>
          </a:p>
          <a:p>
            <a:pPr marL="742950" lvl="1" indent="-285750">
              <a:buFont typeface="Arial" charset="0"/>
              <a:buChar char="•"/>
            </a:pPr>
            <a:r>
              <a:rPr lang="en-US" sz="3200" b="1" u="sng" dirty="0"/>
              <a:t>Two rounds of metamorphosis after diapause is terminated</a:t>
            </a:r>
          </a:p>
        </p:txBody>
      </p:sp>
    </p:spTree>
    <p:extLst>
      <p:ext uri="{BB962C8B-B14F-4D97-AF65-F5344CB8AC3E}">
        <p14:creationId xmlns:p14="http://schemas.microsoft.com/office/powerpoint/2010/main" val="9732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2" grpId="0" animBg="1"/>
      <p:bldP spid="19"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dirty="0"/>
              <a:t>Model for understanding the relationship between diapause and nutrition </a:t>
            </a:r>
          </a:p>
        </p:txBody>
      </p:sp>
      <p:pic>
        <p:nvPicPr>
          <p:cNvPr id="7" name="Picture 6" descr="A picture containing animal, invertebrate, mollusk, person&#10;&#10;Description generated with very high confidence">
            <a:extLst>
              <a:ext uri="{FF2B5EF4-FFF2-40B4-BE49-F238E27FC236}">
                <a16:creationId xmlns:a16="http://schemas.microsoft.com/office/drawing/2014/main"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a16="http://schemas.microsoft.com/office/drawing/2014/main" id="{4EB14098-980A-4116-9F01-B71252050845}"/>
              </a:ext>
            </a:extLst>
          </p:cNvPr>
          <p:cNvSpPr txBox="1"/>
          <p:nvPr/>
        </p:nvSpPr>
        <p:spPr>
          <a:xfrm>
            <a:off x="1835868" y="3224596"/>
            <a:ext cx="1618345" cy="830997"/>
          </a:xfrm>
          <a:prstGeom prst="rect">
            <a:avLst/>
          </a:prstGeom>
          <a:solidFill>
            <a:schemeClr val="accent2">
              <a:lumMod val="75000"/>
            </a:scheme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a16="http://schemas.microsoft.com/office/drawing/2014/main" id="{3A1FE551-8538-46BE-900D-DBC302F10F1C}"/>
              </a:ext>
            </a:extLst>
          </p:cNvPr>
          <p:cNvSpPr txBox="1"/>
          <p:nvPr/>
        </p:nvSpPr>
        <p:spPr>
          <a:xfrm>
            <a:off x="1928820" y="5269737"/>
            <a:ext cx="1618344" cy="830997"/>
          </a:xfrm>
          <a:prstGeom prst="rect">
            <a:avLst/>
          </a:prstGeom>
          <a:solidFill>
            <a:schemeClr val="accent1">
              <a:lumMod val="75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5244854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a16="http://schemas.microsoft.com/office/drawing/2014/main"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a16="http://schemas.microsoft.com/office/drawing/2014/main"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a16="http://schemas.microsoft.com/office/drawing/2014/main"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18889607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33983" y="3113500"/>
            <a:ext cx="8368299" cy="1801400"/>
            <a:chOff x="1333041" y="3164300"/>
            <a:chExt cx="8368299" cy="1801400"/>
          </a:xfrm>
        </p:grpSpPr>
        <p:pic>
          <p:nvPicPr>
            <p:cNvPr id="1026"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r="49641" b="53622"/>
            <a:stretch/>
          </p:blipFill>
          <p:spPr bwMode="auto">
            <a:xfrm>
              <a:off x="1333041" y="3165640"/>
              <a:ext cx="3492959" cy="1625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9641" b="53622"/>
            <a:stretch/>
          </p:blipFill>
          <p:spPr bwMode="auto">
            <a:xfrm>
              <a:off x="7048499" y="3164300"/>
              <a:ext cx="2652841" cy="16256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33043" y="4789903"/>
              <a:ext cx="8368297" cy="175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5" cstate="print">
              <a:duotone>
                <a:prstClr val="black"/>
                <a:schemeClr val="accent4">
                  <a:lumMod val="75000"/>
                  <a:tint val="45000"/>
                  <a:satMod val="400000"/>
                </a:schemeClr>
              </a:duotone>
              <a:extLst>
                <a:ext uri="{28A0092B-C50C-407E-A947-70E740481C1C}">
                  <a14:useLocalDpi xmlns:a14="http://schemas.microsoft.com/office/drawing/2010/main" val="0"/>
                </a:ext>
              </a:extLst>
            </a:blip>
            <a:srcRect r="49641" b="53622"/>
            <a:stretch/>
          </p:blipFill>
          <p:spPr bwMode="auto">
            <a:xfrm>
              <a:off x="4059382" y="3164301"/>
              <a:ext cx="3306618" cy="16256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846527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332825"/>
            <a:ext cx="10972800" cy="769441"/>
          </a:xfrm>
        </p:spPr>
        <p:txBody>
          <a:bodyPr>
            <a:spAutoFit/>
          </a:bodyPr>
          <a:lstStyle/>
          <a:p>
            <a:r>
              <a:rPr lang="en-US" dirty="0"/>
              <a:t>Treatment Effects Wet Mass Accumulation</a:t>
            </a:r>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7210061" y="1232553"/>
            <a:ext cx="1378205" cy="664987"/>
          </a:xfrm>
          <a:prstGeom prst="rect">
            <a:avLst/>
          </a:prstGeom>
          <a:noFill/>
        </p:spPr>
        <p:txBody>
          <a:bodyPr wrap="square" rtlCol="0">
            <a:spAutoFit/>
          </a:bodyPr>
          <a:lstStyle/>
          <a:p>
            <a:r>
              <a:rPr lang="en-US" dirty="0"/>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219694" y="2225430"/>
            <a:ext cx="1491107" cy="646331"/>
          </a:xfrm>
          <a:prstGeom prst="rect">
            <a:avLst/>
          </a:prstGeom>
          <a:noFill/>
        </p:spPr>
        <p:txBody>
          <a:bodyPr wrap="square" rtlCol="0">
            <a:spAutoFit/>
          </a:bodyPr>
          <a:lstStyle/>
          <a:p>
            <a:r>
              <a:rPr lang="en-US" dirty="0"/>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14" name="TextBox 13">
            <a:extLst>
              <a:ext uri="{FF2B5EF4-FFF2-40B4-BE49-F238E27FC236}">
                <a16:creationId xmlns:a16="http://schemas.microsoft.com/office/drawing/2014/main" id="{7D9A5578-4B08-4A84-BFA9-FB356A335ED6}"/>
              </a:ext>
            </a:extLst>
          </p:cNvPr>
          <p:cNvSpPr txBox="1"/>
          <p:nvPr/>
        </p:nvSpPr>
        <p:spPr>
          <a:xfrm>
            <a:off x="6678567" y="2335573"/>
            <a:ext cx="295274" cy="369332"/>
          </a:xfrm>
          <a:prstGeom prst="rect">
            <a:avLst/>
          </a:prstGeom>
          <a:noFill/>
        </p:spPr>
        <p:txBody>
          <a:bodyPr wrap="none" rtlCol="0">
            <a:spAutoFit/>
          </a:bodyPr>
          <a:lstStyle/>
          <a:p>
            <a:r>
              <a:rPr lang="en-US" dirty="0"/>
              <a:t>a</a:t>
            </a:r>
          </a:p>
        </p:txBody>
      </p:sp>
      <p:sp>
        <p:nvSpPr>
          <p:cNvPr id="16" name="Rectangle 15">
            <a:extLst>
              <a:ext uri="{FF2B5EF4-FFF2-40B4-BE49-F238E27FC236}">
                <a16:creationId xmlns:a16="http://schemas.microsoft.com/office/drawing/2014/main" id="{4591E7A6-815F-47CC-BCB0-0241AF3E9104}"/>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17878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Tree>
    <p:extLst>
      <p:ext uri="{BB962C8B-B14F-4D97-AF65-F5344CB8AC3E}">
        <p14:creationId xmlns:p14="http://schemas.microsoft.com/office/powerpoint/2010/main" val="12332724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Wet Mass Depletion</a:t>
            </a:r>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97603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42EA31-C586-440D-8BBA-033873EDB1E8}"/>
              </a:ext>
            </a:extLst>
          </p:cNvPr>
          <p:cNvPicPr>
            <a:picLocks noChangeAspect="1"/>
          </p:cNvPicPr>
          <p:nvPr/>
        </p:nvPicPr>
        <p:blipFill>
          <a:blip r:embed="rId2"/>
          <a:stretch>
            <a:fillRect/>
          </a:stretch>
        </p:blipFill>
        <p:spPr>
          <a:xfrm>
            <a:off x="1585014" y="1092438"/>
            <a:ext cx="8294892" cy="5122095"/>
          </a:xfrm>
          <a:prstGeom prst="rect">
            <a:avLst/>
          </a:prstGeom>
        </p:spPr>
      </p:pic>
      <p:sp>
        <p:nvSpPr>
          <p:cNvPr id="8" name="Rectangle 7">
            <a:extLst>
              <a:ext uri="{FF2B5EF4-FFF2-40B4-BE49-F238E27FC236}">
                <a16:creationId xmlns:a16="http://schemas.microsoft.com/office/drawing/2014/main" id="{D6ABD6D8-645B-45A9-8C1A-E1600A66C8F8}"/>
              </a:ext>
            </a:extLst>
          </p:cNvPr>
          <p:cNvSpPr/>
          <p:nvPr/>
        </p:nvSpPr>
        <p:spPr>
          <a:xfrm>
            <a:off x="2312093" y="1789783"/>
            <a:ext cx="6285641"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9" name="TextBox 8">
            <a:extLst>
              <a:ext uri="{FF2B5EF4-FFF2-40B4-BE49-F238E27FC236}">
                <a16:creationId xmlns:a16="http://schemas.microsoft.com/office/drawing/2014/main" id="{E20E697A-7A26-47DF-888F-588D42E69E86}"/>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0" name="TextBox 9">
            <a:extLst>
              <a:ext uri="{FF2B5EF4-FFF2-40B4-BE49-F238E27FC236}">
                <a16:creationId xmlns:a16="http://schemas.microsoft.com/office/drawing/2014/main" id="{4CA08003-E85A-43C8-91FE-B110D1643A55}"/>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2" name="TextBox 11">
            <a:extLst>
              <a:ext uri="{FF2B5EF4-FFF2-40B4-BE49-F238E27FC236}">
                <a16:creationId xmlns:a16="http://schemas.microsoft.com/office/drawing/2014/main" id="{46E2A53B-B1FA-430F-A38D-A286E2C8A87B}"/>
              </a:ext>
            </a:extLst>
          </p:cNvPr>
          <p:cNvSpPr txBox="1"/>
          <p:nvPr/>
        </p:nvSpPr>
        <p:spPr>
          <a:xfrm>
            <a:off x="2434143" y="3059668"/>
            <a:ext cx="300082"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id="{5273A6C3-C0E6-4495-91F7-FD88D4BC71C9}"/>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6" name="TextBox 15">
            <a:extLst>
              <a:ext uri="{FF2B5EF4-FFF2-40B4-BE49-F238E27FC236}">
                <a16:creationId xmlns:a16="http://schemas.microsoft.com/office/drawing/2014/main" id="{14BC0AF7-C1A4-4359-A568-DEDC056F323A}"/>
              </a:ext>
            </a:extLst>
          </p:cNvPr>
          <p:cNvSpPr txBox="1"/>
          <p:nvPr/>
        </p:nvSpPr>
        <p:spPr>
          <a:xfrm>
            <a:off x="5582419" y="4974390"/>
            <a:ext cx="298480" cy="369332"/>
          </a:xfrm>
          <a:prstGeom prst="rect">
            <a:avLst/>
          </a:prstGeom>
          <a:noFill/>
        </p:spPr>
        <p:txBody>
          <a:bodyPr wrap="none" rtlCol="0">
            <a:spAutoFit/>
          </a:bodyPr>
          <a:lstStyle/>
          <a:p>
            <a:r>
              <a:rPr lang="en-US" b="1" dirty="0"/>
              <a:t>a</a:t>
            </a:r>
          </a:p>
        </p:txBody>
      </p:sp>
    </p:spTree>
    <p:extLst>
      <p:ext uri="{BB962C8B-B14F-4D97-AF65-F5344CB8AC3E}">
        <p14:creationId xmlns:p14="http://schemas.microsoft.com/office/powerpoint/2010/main" val="25192624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57"/>
          <a:stretch/>
        </p:blipFill>
        <p:spPr bwMode="auto">
          <a:xfrm>
            <a:off x="181142" y="1827124"/>
            <a:ext cx="4094430" cy="40359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81142" y="5863050"/>
            <a:ext cx="4094430" cy="646331"/>
          </a:xfrm>
          <a:prstGeom prst="rect">
            <a:avLst/>
          </a:prstGeom>
          <a:noFill/>
        </p:spPr>
        <p:txBody>
          <a:bodyPr wrap="square" rtlCol="0">
            <a:spAutoFit/>
          </a:bodyPr>
          <a:lstStyle/>
          <a:p>
            <a:pPr algn="ctr"/>
            <a:r>
              <a:rPr lang="en-US" sz="3600" b="1"/>
              <a:t>Length </a:t>
            </a:r>
            <a:r>
              <a:rPr lang="en-US" sz="3600" b="1" dirty="0"/>
              <a:t>of diapause</a:t>
            </a:r>
          </a:p>
        </p:txBody>
      </p:sp>
      <p:sp>
        <p:nvSpPr>
          <p:cNvPr id="15" name="Title 1"/>
          <p:cNvSpPr txBox="1">
            <a:spLocks/>
          </p:cNvSpPr>
          <p:nvPr/>
        </p:nvSpPr>
        <p:spPr>
          <a:xfrm>
            <a:off x="1181100" y="4395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u="sng"/>
              <a:t>Variation in Diapause Genotypes</a:t>
            </a:r>
            <a:endParaRPr lang="en-US" b="0" u="sng" dirty="0"/>
          </a:p>
        </p:txBody>
      </p:sp>
      <p:cxnSp>
        <p:nvCxnSpPr>
          <p:cNvPr id="9" name="Straight Connector 8"/>
          <p:cNvCxnSpPr/>
          <p:nvPr/>
        </p:nvCxnSpPr>
        <p:spPr>
          <a:xfrm>
            <a:off x="5214480" y="4514319"/>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08563" y="2510815"/>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7392928" y="3390378"/>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8" name="Freeform 7"/>
          <p:cNvSpPr/>
          <p:nvPr/>
        </p:nvSpPr>
        <p:spPr>
          <a:xfrm>
            <a:off x="6411783" y="3429000"/>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6" name="Freeform 15"/>
          <p:cNvSpPr/>
          <p:nvPr/>
        </p:nvSpPr>
        <p:spPr>
          <a:xfrm>
            <a:off x="5657481" y="3381234"/>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p:cNvSpPr txBox="1"/>
          <p:nvPr/>
        </p:nvSpPr>
        <p:spPr>
          <a:xfrm rot="16200000">
            <a:off x="3346460" y="2998015"/>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8" name="Straight Connector 17"/>
          <p:cNvCxnSpPr/>
          <p:nvPr/>
        </p:nvCxnSpPr>
        <p:spPr>
          <a:xfrm>
            <a:off x="6112431" y="4542487"/>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08353" y="4561552"/>
            <a:ext cx="949299" cy="523220"/>
          </a:xfrm>
          <a:prstGeom prst="rect">
            <a:avLst/>
          </a:prstGeom>
          <a:noFill/>
        </p:spPr>
        <p:txBody>
          <a:bodyPr wrap="none" rtlCol="0">
            <a:spAutoFit/>
          </a:bodyPr>
          <a:lstStyle/>
          <a:p>
            <a:r>
              <a:rPr lang="en-US" sz="2800" b="1" dirty="0">
                <a:solidFill>
                  <a:prstClr val="black"/>
                </a:solidFill>
              </a:rPr>
              <a:t>JUNE</a:t>
            </a:r>
          </a:p>
        </p:txBody>
      </p:sp>
      <p:cxnSp>
        <p:nvCxnSpPr>
          <p:cNvPr id="20" name="Straight Connector 19"/>
          <p:cNvCxnSpPr/>
          <p:nvPr/>
        </p:nvCxnSpPr>
        <p:spPr>
          <a:xfrm>
            <a:off x="7041836" y="4535651"/>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690011" y="4566820"/>
            <a:ext cx="844334" cy="523220"/>
          </a:xfrm>
          <a:prstGeom prst="rect">
            <a:avLst/>
          </a:prstGeom>
          <a:noFill/>
        </p:spPr>
        <p:txBody>
          <a:bodyPr wrap="none" rtlCol="0">
            <a:spAutoFit/>
          </a:bodyPr>
          <a:lstStyle/>
          <a:p>
            <a:r>
              <a:rPr lang="en-US" sz="2800" b="1" dirty="0">
                <a:solidFill>
                  <a:prstClr val="black"/>
                </a:solidFill>
              </a:rPr>
              <a:t>JULY</a:t>
            </a:r>
          </a:p>
        </p:txBody>
      </p:sp>
      <p:cxnSp>
        <p:nvCxnSpPr>
          <p:cNvPr id="22" name="Straight Connector 21"/>
          <p:cNvCxnSpPr/>
          <p:nvPr/>
        </p:nvCxnSpPr>
        <p:spPr>
          <a:xfrm>
            <a:off x="7973880" y="4536461"/>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741335" y="4561552"/>
            <a:ext cx="1438535" cy="523220"/>
          </a:xfrm>
          <a:prstGeom prst="rect">
            <a:avLst/>
          </a:prstGeom>
          <a:noFill/>
        </p:spPr>
        <p:txBody>
          <a:bodyPr wrap="none" rtlCol="0">
            <a:spAutoFit/>
          </a:bodyPr>
          <a:lstStyle/>
          <a:p>
            <a:r>
              <a:rPr lang="en-US" sz="2800" b="1" dirty="0">
                <a:solidFill>
                  <a:prstClr val="black"/>
                </a:solidFill>
              </a:rPr>
              <a:t>AUGUST</a:t>
            </a:r>
          </a:p>
        </p:txBody>
      </p:sp>
      <p:sp>
        <p:nvSpPr>
          <p:cNvPr id="24" name="Rectangle 23"/>
          <p:cNvSpPr/>
          <p:nvPr/>
        </p:nvSpPr>
        <p:spPr>
          <a:xfrm>
            <a:off x="7973880" y="2146254"/>
            <a:ext cx="174361" cy="1879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TextBox 24"/>
          <p:cNvSpPr txBox="1"/>
          <p:nvPr/>
        </p:nvSpPr>
        <p:spPr>
          <a:xfrm>
            <a:off x="8283578" y="1973533"/>
            <a:ext cx="2433680" cy="523220"/>
          </a:xfrm>
          <a:prstGeom prst="rect">
            <a:avLst/>
          </a:prstGeom>
          <a:noFill/>
        </p:spPr>
        <p:txBody>
          <a:bodyPr wrap="none" rtlCol="0">
            <a:spAutoFit/>
          </a:bodyPr>
          <a:lstStyle/>
          <a:p>
            <a:r>
              <a:rPr lang="en-US" sz="2800" b="1" dirty="0"/>
              <a:t>Long Diapause</a:t>
            </a:r>
          </a:p>
        </p:txBody>
      </p:sp>
      <p:sp>
        <p:nvSpPr>
          <p:cNvPr id="26" name="Rectangle 25"/>
          <p:cNvSpPr/>
          <p:nvPr/>
        </p:nvSpPr>
        <p:spPr>
          <a:xfrm>
            <a:off x="7969888" y="2696982"/>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 name="TextBox 26"/>
          <p:cNvSpPr txBox="1"/>
          <p:nvPr/>
        </p:nvSpPr>
        <p:spPr>
          <a:xfrm>
            <a:off x="8283578" y="2532316"/>
            <a:ext cx="2534668" cy="523220"/>
          </a:xfrm>
          <a:prstGeom prst="rect">
            <a:avLst/>
          </a:prstGeom>
          <a:noFill/>
        </p:spPr>
        <p:txBody>
          <a:bodyPr wrap="none" rtlCol="0">
            <a:spAutoFit/>
          </a:bodyPr>
          <a:lstStyle/>
          <a:p>
            <a:r>
              <a:rPr lang="en-US" sz="2800" b="1" dirty="0"/>
              <a:t>Short Diapause </a:t>
            </a:r>
          </a:p>
        </p:txBody>
      </p:sp>
    </p:spTree>
    <p:extLst>
      <p:ext uri="{BB962C8B-B14F-4D97-AF65-F5344CB8AC3E}">
        <p14:creationId xmlns:p14="http://schemas.microsoft.com/office/powerpoint/2010/main" val="17538019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a16="http://schemas.microsoft.com/office/drawing/2014/main"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a16="http://schemas.microsoft.com/office/drawing/2014/main"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a16="http://schemas.microsoft.com/office/drawing/2014/main"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a16="http://schemas.microsoft.com/office/drawing/2014/main"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a16="http://schemas.microsoft.com/office/drawing/2014/main"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a16="http://schemas.microsoft.com/office/drawing/2014/main"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a16="http://schemas.microsoft.com/office/drawing/2014/main"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a16="http://schemas.microsoft.com/office/drawing/2014/main"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a16="http://schemas.microsoft.com/office/drawing/2014/main"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val="20000"/>
                    </a:ext>
                  </a:extLst>
                </a:gridCol>
                <a:gridCol w="1018873">
                  <a:extLst>
                    <a:ext uri="{9D8B030D-6E8A-4147-A177-3AD203B41FA5}">
                      <a16:colId xmlns:a16="http://schemas.microsoft.com/office/drawing/2014/main" val="20001"/>
                    </a:ext>
                  </a:extLst>
                </a:gridCol>
                <a:gridCol w="1018873">
                  <a:extLst>
                    <a:ext uri="{9D8B030D-6E8A-4147-A177-3AD203B41FA5}">
                      <a16:colId xmlns:a16="http://schemas.microsoft.com/office/drawing/2014/main" val="20002"/>
                    </a:ext>
                  </a:extLst>
                </a:gridCol>
                <a:gridCol w="1018873">
                  <a:extLst>
                    <a:ext uri="{9D8B030D-6E8A-4147-A177-3AD203B41FA5}">
                      <a16:colId xmlns:a16="http://schemas.microsoft.com/office/drawing/2014/main" val="20003"/>
                    </a:ext>
                  </a:extLst>
                </a:gridCol>
                <a:gridCol w="1018873">
                  <a:extLst>
                    <a:ext uri="{9D8B030D-6E8A-4147-A177-3AD203B41FA5}">
                      <a16:colId xmlns:a16="http://schemas.microsoft.com/office/drawing/2014/main" val="20004"/>
                    </a:ext>
                  </a:extLst>
                </a:gridCol>
                <a:gridCol w="1018873">
                  <a:extLst>
                    <a:ext uri="{9D8B030D-6E8A-4147-A177-3AD203B41FA5}">
                      <a16:colId xmlns:a16="http://schemas.microsoft.com/office/drawing/2014/main" val="20005"/>
                    </a:ext>
                  </a:extLst>
                </a:gridCol>
                <a:gridCol w="1018873">
                  <a:extLst>
                    <a:ext uri="{9D8B030D-6E8A-4147-A177-3AD203B41FA5}">
                      <a16:colId xmlns:a16="http://schemas.microsoft.com/office/drawing/2014/main" val="20006"/>
                    </a:ext>
                  </a:extLst>
                </a:gridCol>
                <a:gridCol w="1018873">
                  <a:extLst>
                    <a:ext uri="{9D8B030D-6E8A-4147-A177-3AD203B41FA5}">
                      <a16:colId xmlns:a16="http://schemas.microsoft.com/office/drawing/2014/main" val="20007"/>
                    </a:ext>
                  </a:extLst>
                </a:gridCol>
                <a:gridCol w="1018873">
                  <a:extLst>
                    <a:ext uri="{9D8B030D-6E8A-4147-A177-3AD203B41FA5}">
                      <a16:colId xmlns:a16="http://schemas.microsoft.com/office/drawing/2014/main" val="20008"/>
                    </a:ext>
                  </a:extLst>
                </a:gridCol>
                <a:gridCol w="1018873">
                  <a:extLst>
                    <a:ext uri="{9D8B030D-6E8A-4147-A177-3AD203B41FA5}">
                      <a16:colId xmlns:a16="http://schemas.microsoft.com/office/drawing/2014/main" val="20009"/>
                    </a:ext>
                  </a:extLst>
                </a:gridCol>
                <a:gridCol w="1018873">
                  <a:extLst>
                    <a:ext uri="{9D8B030D-6E8A-4147-A177-3AD203B41FA5}">
                      <a16:colId xmlns:a16="http://schemas.microsoft.com/office/drawing/2014/main" val="20010"/>
                    </a:ext>
                  </a:extLst>
                </a:gridCol>
                <a:gridCol w="1018873">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a16="http://schemas.microsoft.com/office/drawing/2014/main"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13" name="TextBox 12">
            <a:extLst>
              <a:ext uri="{FF2B5EF4-FFF2-40B4-BE49-F238E27FC236}">
                <a16:creationId xmlns:a16="http://schemas.microsoft.com/office/drawing/2014/main"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a16="http://schemas.microsoft.com/office/drawing/2014/main"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Questions:</a:t>
            </a:r>
          </a:p>
          <a:p>
            <a:pPr marL="1309688" indent="-742950" algn="ctr">
              <a:lnSpc>
                <a:spcPct val="150000"/>
              </a:lnSpc>
              <a:buFont typeface="+mj-lt"/>
              <a:buAutoNum type="arabicPeriod"/>
              <a:tabLst>
                <a:tab pos="11366500" algn="l"/>
              </a:tabLst>
            </a:pPr>
            <a:r>
              <a:rPr lang="en-US" sz="4000" dirty="0">
                <a:solidFill>
                  <a:schemeClr val="tx1"/>
                </a:solidFill>
              </a:rPr>
              <a:t>Do diapausing larvae have more </a:t>
            </a:r>
            <a:r>
              <a:rPr lang="en-US" sz="4000" b="1" u="sng" dirty="0">
                <a:solidFill>
                  <a:schemeClr val="tx1"/>
                </a:solidFill>
              </a:rPr>
              <a:t>LEAN MASS</a:t>
            </a:r>
            <a:endParaRPr lang="en-US" sz="4000" dirty="0">
              <a:solidFill>
                <a:schemeClr val="tx1"/>
              </a:solidFill>
            </a:endParaRPr>
          </a:p>
          <a:p>
            <a:pPr marL="1309688" indent="-742950" algn="ctr">
              <a:lnSpc>
                <a:spcPct val="150000"/>
              </a:lnSpc>
              <a:buFont typeface="+mj-lt"/>
              <a:buAutoNum type="arabicPeriod"/>
              <a:tabLst>
                <a:tab pos="11366500" algn="l"/>
              </a:tabLst>
            </a:pPr>
            <a:r>
              <a:rPr lang="en-US" sz="4000" dirty="0">
                <a:solidFill>
                  <a:schemeClr val="tx1"/>
                </a:solidFill>
              </a:rPr>
              <a:t>Do diapausing larvae have greater </a:t>
            </a:r>
            <a:r>
              <a:rPr lang="en-US" sz="4000" b="1" u="sng" dirty="0">
                <a:solidFill>
                  <a:schemeClr val="tx1"/>
                </a:solidFill>
              </a:rPr>
              <a:t>LIPID MASS</a:t>
            </a:r>
            <a:endParaRPr lang="en-US" sz="4000" dirty="0">
              <a:solidFill>
                <a:schemeClr val="tx1"/>
              </a:solidFill>
            </a:endParaRPr>
          </a:p>
        </p:txBody>
      </p:sp>
    </p:spTree>
    <p:extLst>
      <p:ext uri="{BB962C8B-B14F-4D97-AF65-F5344CB8AC3E}">
        <p14:creationId xmlns:p14="http://schemas.microsoft.com/office/powerpoint/2010/main" val="126726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Hypothesis:</a:t>
            </a:r>
          </a:p>
          <a:p>
            <a:pPr marL="566738" algn="ctr">
              <a:tabLst>
                <a:tab pos="11366500" algn="l"/>
              </a:tabLst>
            </a:pPr>
            <a:r>
              <a:rPr lang="en-US" sz="4800" dirty="0">
                <a:solidFill>
                  <a:schemeClr val="tx1"/>
                </a:solidFill>
              </a:rPr>
              <a:t>Increased diapause length is associated with increased nutrient storage.</a:t>
            </a:r>
            <a:endParaRPr lang="en-US" sz="3600" dirty="0">
              <a:solidFill>
                <a:schemeClr val="tx1"/>
              </a:solidFill>
            </a:endParaRPr>
          </a:p>
        </p:txBody>
      </p:sp>
    </p:spTree>
    <p:extLst>
      <p:ext uri="{BB962C8B-B14F-4D97-AF65-F5344CB8AC3E}">
        <p14:creationId xmlns:p14="http://schemas.microsoft.com/office/powerpoint/2010/main" val="20361610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a16="http://schemas.microsoft.com/office/drawing/2014/main"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a16="http://schemas.microsoft.com/office/drawing/2014/main"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a16="http://schemas.microsoft.com/office/drawing/2014/main"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a16="http://schemas.microsoft.com/office/drawing/2014/main"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a16="http://schemas.microsoft.com/office/drawing/2014/main"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a16="http://schemas.microsoft.com/office/drawing/2014/main"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a16="http://schemas.microsoft.com/office/drawing/2014/main"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a16="http://schemas.microsoft.com/office/drawing/2014/main"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a16="http://schemas.microsoft.com/office/drawing/2014/main"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a16="http://schemas.microsoft.com/office/drawing/2014/main"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LEAN/LIPID</a:t>
            </a:r>
            <a:r>
              <a:rPr lang="en-US" dirty="0"/>
              <a:t> mass accumulation</a:t>
            </a:r>
          </a:p>
        </p:txBody>
      </p:sp>
      <p:graphicFrame>
        <p:nvGraphicFramePr>
          <p:cNvPr id="4" name="Chart 3">
            <a:extLst>
              <a:ext uri="{FF2B5EF4-FFF2-40B4-BE49-F238E27FC236}">
                <a16:creationId xmlns:a16="http://schemas.microsoft.com/office/drawing/2014/main" id="{E37908D7-9AAD-4912-ACF8-AE974CA0D79B}"/>
              </a:ext>
            </a:extLst>
          </p:cNvPr>
          <p:cNvGraphicFramePr/>
          <p:nvPr>
            <p:extLst/>
          </p:nvPr>
        </p:nvGraphicFramePr>
        <p:xfrm>
          <a:off x="1841500" y="1193800"/>
          <a:ext cx="84328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6802023" y="5276302"/>
            <a:ext cx="3067506" cy="769441"/>
          </a:xfrm>
          <a:prstGeom prst="rect">
            <a:avLst/>
          </a:prstGeom>
          <a:noFill/>
        </p:spPr>
        <p:txBody>
          <a:bodyPr wrap="none" lIns="91440" tIns="45720" rIns="91440" bIns="45720">
            <a:spAutoFit/>
          </a:bodyPr>
          <a:lstStyle/>
          <a:p>
            <a:pPr algn="ctr"/>
            <a:r>
              <a:rPr lang="en-US" sz="4400" b="1">
                <a:ln w="12700">
                  <a:noFill/>
                  <a:prstDash val="solid"/>
                </a:ln>
                <a:pattFill prst="narHorz">
                  <a:fgClr>
                    <a:srgbClr val="FF0000"/>
                  </a:fgClr>
                  <a:bgClr>
                    <a:schemeClr val="bg1"/>
                  </a:bgClr>
                </a:pattFill>
                <a:effectLst>
                  <a:innerShdw blurRad="177800">
                    <a:schemeClr val="accent3">
                      <a:lumMod val="50000"/>
                    </a:schemeClr>
                  </a:innerShdw>
                </a:effectLst>
              </a:rPr>
              <a:t>PREDICTION</a:t>
            </a:r>
            <a:endParaRPr lang="en-US" sz="4400" b="1" dirty="0">
              <a:ln w="12700">
                <a:noFill/>
                <a:prstDash val="solid"/>
              </a:ln>
              <a:pattFill prst="narHorz">
                <a:fgClr>
                  <a:srgbClr val="FF0000"/>
                </a:fgClr>
                <a:bgClr>
                  <a:schemeClr val="bg1"/>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9684411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a16="http://schemas.microsoft.com/office/drawing/2014/main"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a16="http://schemas.microsoft.com/office/drawing/2014/main"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a16="http://schemas.microsoft.com/office/drawing/2014/main"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E37908D7-9AAD-4912-ACF8-AE974CA0D79B}"/>
              </a:ext>
            </a:extLst>
          </p:cNvPr>
          <p:cNvGraphicFramePr/>
          <p:nvPr>
            <p:extLst>
              <p:ext uri="{D42A27DB-BD31-4B8C-83A1-F6EECF244321}">
                <p14:modId xmlns:p14="http://schemas.microsoft.com/office/powerpoint/2010/main" val="2049140790"/>
              </p:ext>
            </p:extLst>
          </p:nvPr>
        </p:nvGraphicFramePr>
        <p:xfrm>
          <a:off x="1841500" y="1193800"/>
          <a:ext cx="84328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p:cNvSpPr>
            <a:spLocks noGrp="1"/>
          </p:cNvSpPr>
          <p:nvPr>
            <p:ph type="title"/>
          </p:nvPr>
        </p:nvSpPr>
        <p:spPr>
          <a:xfrm>
            <a:off x="609600" y="274638"/>
            <a:ext cx="10972800" cy="1143000"/>
          </a:xfrm>
        </p:spPr>
        <p:txBody>
          <a:bodyPr/>
          <a:lstStyle/>
          <a:p>
            <a:r>
              <a:rPr lang="en-US" b="1" u="sng" dirty="0"/>
              <a:t>LIPID</a:t>
            </a:r>
            <a:r>
              <a:rPr lang="en-US" dirty="0"/>
              <a:t> mass depletion</a:t>
            </a:r>
          </a:p>
        </p:txBody>
      </p:sp>
      <p:sp>
        <p:nvSpPr>
          <p:cNvPr id="6" name="Rectangle 5"/>
          <p:cNvSpPr/>
          <p:nvPr/>
        </p:nvSpPr>
        <p:spPr>
          <a:xfrm>
            <a:off x="2750723" y="5266871"/>
            <a:ext cx="3067506" cy="635902"/>
          </a:xfrm>
          <a:prstGeom prst="rect">
            <a:avLst/>
          </a:prstGeom>
          <a:noFill/>
        </p:spPr>
        <p:txBody>
          <a:bodyPr wrap="none" lIns="91440" tIns="45720" rIns="91440" bIns="45720">
            <a:spAutoFit/>
          </a:bodyPr>
          <a:lstStyle/>
          <a:p>
            <a:pPr algn="ctr"/>
            <a:r>
              <a:rPr lang="en-US" sz="4400" b="1">
                <a:ln w="12700">
                  <a:noFill/>
                  <a:prstDash val="solid"/>
                </a:ln>
                <a:pattFill prst="narHorz">
                  <a:fgClr>
                    <a:srgbClr val="FF0000"/>
                  </a:fgClr>
                  <a:bgClr>
                    <a:schemeClr val="bg1"/>
                  </a:bgClr>
                </a:pattFill>
                <a:effectLst>
                  <a:innerShdw blurRad="177800">
                    <a:schemeClr val="accent3">
                      <a:lumMod val="50000"/>
                    </a:schemeClr>
                  </a:innerShdw>
                </a:effectLst>
              </a:rPr>
              <a:t>PREDICTION</a:t>
            </a:r>
            <a:endParaRPr lang="en-US" sz="4400" b="1" dirty="0">
              <a:ln w="12700">
                <a:noFill/>
                <a:prstDash val="solid"/>
              </a:ln>
              <a:pattFill prst="narHorz">
                <a:fgClr>
                  <a:srgbClr val="FF0000"/>
                </a:fgClr>
                <a:bgClr>
                  <a:schemeClr val="bg1"/>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328604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27" name="TextBox 26">
            <a:extLst>
              <a:ext uri="{FF2B5EF4-FFF2-40B4-BE49-F238E27FC236}">
                <a16:creationId xmlns:a16="http://schemas.microsoft.com/office/drawing/2014/main"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a16="http://schemas.microsoft.com/office/drawing/2014/main"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a16="http://schemas.microsoft.com/office/drawing/2014/main"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a16="http://schemas.microsoft.com/office/drawing/2014/main"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a16="http://schemas.microsoft.com/office/drawing/2014/main"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a16="http://schemas.microsoft.com/office/drawing/2014/main"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3903" y="394498"/>
            <a:ext cx="3104553" cy="2138840"/>
          </a:xfrm>
          <a:prstGeom prst="rect">
            <a:avLst/>
          </a:prstGeom>
        </p:spPr>
      </p:pic>
      <p:pic>
        <p:nvPicPr>
          <p:cNvPr id="6" name="Picture 5">
            <a:extLst>
              <a:ext uri="{FF2B5EF4-FFF2-40B4-BE49-F238E27FC236}">
                <a16:creationId xmlns:a16="http://schemas.microsoft.com/office/drawing/2014/main"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687" y="274576"/>
            <a:ext cx="5612739" cy="1798820"/>
          </a:xfrm>
          <a:prstGeom prst="rect">
            <a:avLst/>
          </a:prstGeom>
        </p:spPr>
      </p:pic>
      <p:sp>
        <p:nvSpPr>
          <p:cNvPr id="7" name="TextBox 6">
            <a:extLst>
              <a:ext uri="{FF2B5EF4-FFF2-40B4-BE49-F238E27FC236}">
                <a16:creationId xmlns:a16="http://schemas.microsoft.com/office/drawing/2014/main"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a16="http://schemas.microsoft.com/office/drawing/2014/main" id="{4387E65F-C676-4C68-BE73-12A020E89F13}"/>
              </a:ext>
            </a:extLst>
          </p:cNvPr>
          <p:cNvGraphicFramePr>
            <a:graphicFrameLocks noGrp="1"/>
          </p:cNvGraphicFramePr>
          <p:nvPr>
            <p:extLst>
              <p:ext uri="{D42A27DB-BD31-4B8C-83A1-F6EECF244321}">
                <p14:modId xmlns:p14="http://schemas.microsoft.com/office/powerpoint/2010/main" val="3189105677"/>
              </p:ext>
            </p:extLst>
          </p:nvPr>
        </p:nvGraphicFramePr>
        <p:xfrm>
          <a:off x="529452" y="3428995"/>
          <a:ext cx="5629538" cy="2621280"/>
        </p:xfrm>
        <a:graphic>
          <a:graphicData uri="http://schemas.openxmlformats.org/drawingml/2006/table">
            <a:tbl>
              <a:tblPr firstRow="1" bandRow="1">
                <a:tableStyleId>{2D5ABB26-0587-4C30-8999-92F81FD0307C}</a:tableStyleId>
              </a:tblPr>
              <a:tblGrid>
                <a:gridCol w="2814769">
                  <a:extLst>
                    <a:ext uri="{9D8B030D-6E8A-4147-A177-3AD203B41FA5}">
                      <a16:colId xmlns:a16="http://schemas.microsoft.com/office/drawing/2014/main" val="1718581615"/>
                    </a:ext>
                  </a:extLst>
                </a:gridCol>
                <a:gridCol w="2814769">
                  <a:extLst>
                    <a:ext uri="{9D8B030D-6E8A-4147-A177-3AD203B41FA5}">
                      <a16:colId xmlns:a16="http://schemas.microsoft.com/office/drawing/2014/main" val="2478008000"/>
                    </a:ext>
                  </a:extLst>
                </a:gridCol>
              </a:tblGrid>
              <a:tr h="359999">
                <a:tc gridSpan="2">
                  <a:txBody>
                    <a:bodyPr/>
                    <a:lstStyle/>
                    <a:p>
                      <a:pPr lvl="0" algn="ctr">
                        <a:buNone/>
                      </a:pPr>
                      <a:r>
                        <a:rPr lang="en-US" sz="2000" u="sng" strike="noStrike" noProof="0" dirty="0">
                          <a:solidFill>
                            <a:srgbClr val="FFFFFF"/>
                          </a:solidFill>
                        </a:rPr>
                        <a:t>Acknowledgements</a:t>
                      </a:r>
                      <a:endParaRPr lang="en-US" sz="20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a16="http://schemas.microsoft.com/office/drawing/2014/main" val="3949197194"/>
                  </a:ext>
                </a:extLst>
              </a:tr>
              <a:tr h="1710000">
                <a:tc>
                  <a:txBody>
                    <a:bodyPr/>
                    <a:lstStyle/>
                    <a:p>
                      <a:pPr marL="0" marR="0" lvl="0" indent="0" algn="ctr">
                        <a:lnSpc>
                          <a:spcPct val="100000"/>
                        </a:lnSpc>
                        <a:spcBef>
                          <a:spcPts val="0"/>
                        </a:spcBef>
                        <a:spcAft>
                          <a:spcPts val="0"/>
                        </a:spcAft>
                        <a:buNone/>
                      </a:pPr>
                      <a:r>
                        <a:rPr lang="en-US" sz="2000" u="sng" strike="noStrike" noProof="0" dirty="0">
                          <a:solidFill>
                            <a:srgbClr val="FFFFFF"/>
                          </a:solidFill>
                        </a:rPr>
                        <a:t>Advisors</a:t>
                      </a:r>
                      <a:endParaRPr lang="en-US" sz="2000" dirty="0"/>
                    </a:p>
                    <a:p>
                      <a:pPr marL="0" marR="0" lvl="0" indent="0" algn="l">
                        <a:lnSpc>
                          <a:spcPct val="100000"/>
                        </a:lnSpc>
                        <a:spcBef>
                          <a:spcPts val="0"/>
                        </a:spcBef>
                        <a:spcAft>
                          <a:spcPts val="0"/>
                        </a:spcAft>
                        <a:buNone/>
                      </a:pPr>
                      <a:r>
                        <a:rPr lang="en-US" sz="20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Hahn, Dan </a:t>
                      </a:r>
                      <a:endParaRPr lang="en-US" sz="2000" dirty="0"/>
                    </a:p>
                    <a:p>
                      <a:pPr marL="0" marR="0" lvl="0" indent="0" algn="l">
                        <a:lnSpc>
                          <a:spcPct val="100000"/>
                        </a:lnSpc>
                        <a:spcBef>
                          <a:spcPts val="0"/>
                        </a:spcBef>
                        <a:spcAft>
                          <a:spcPts val="0"/>
                        </a:spcAft>
                        <a:buNone/>
                      </a:pPr>
                      <a:r>
                        <a:rPr lang="en-US" sz="20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Beck, John </a:t>
                      </a:r>
                      <a:endParaRPr lang="en-US" sz="2000" dirty="0"/>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2000" u="sng" strike="noStrike" noProof="0" dirty="0">
                          <a:solidFill>
                            <a:srgbClr val="FFFFFF"/>
                          </a:solidFill>
                        </a:rPr>
                        <a:t>Special Thanks</a:t>
                      </a:r>
                    </a:p>
                    <a:p>
                      <a:pPr marL="0" marR="0" lvl="0" indent="0" algn="l">
                        <a:lnSpc>
                          <a:spcPct val="100000"/>
                        </a:lnSpc>
                        <a:spcBef>
                          <a:spcPts val="0"/>
                        </a:spcBef>
                        <a:spcAft>
                          <a:spcPts val="0"/>
                        </a:spcAft>
                        <a:buNone/>
                      </a:pPr>
                      <a:r>
                        <a:rPr lang="en-US" sz="2000" b="1" i="0" u="none" strike="noStrike" noProof="0" dirty="0">
                          <a:solidFill>
                            <a:srgbClr val="FFFFFF"/>
                          </a:solidFill>
                          <a:latin typeface="+mn-lt"/>
                        </a:rPr>
                        <a:t>Tufts University</a:t>
                      </a:r>
                      <a:endParaRPr lang="en-US" sz="2000" b="0" i="0" u="none" strike="noStrike" noProof="0" dirty="0">
                        <a:solidFill>
                          <a:srgbClr val="FFFFFF"/>
                        </a:solidFill>
                        <a:latin typeface="+mn-lt"/>
                      </a:endParaRPr>
                    </a:p>
                    <a:p>
                      <a:pPr marL="285750" marR="0" lvl="0" indent="-285750" algn="l">
                        <a:lnSpc>
                          <a:spcPct val="100000"/>
                        </a:lnSpc>
                        <a:spcBef>
                          <a:spcPts val="0"/>
                        </a:spcBef>
                        <a:spcAft>
                          <a:spcPts val="0"/>
                        </a:spcAft>
                        <a:buChar char="•"/>
                      </a:pPr>
                      <a:r>
                        <a:rPr lang="en-US" sz="2000" b="0" i="0" u="none" strike="noStrike" noProof="0" dirty="0">
                          <a:solidFill>
                            <a:srgbClr val="FFFFFF"/>
                          </a:solidFill>
                          <a:latin typeface="+mn-lt"/>
                        </a:rPr>
                        <a:t>Dr. Dopman, Erik</a:t>
                      </a:r>
                      <a:endParaRPr lang="en-US" sz="2000" u="sng" strike="noStrike" noProof="0" dirty="0">
                        <a:solidFill>
                          <a:srgbClr val="FFFFFF"/>
                        </a:solidFill>
                      </a:endParaRPr>
                    </a:p>
                    <a:p>
                      <a:pPr marL="0" marR="0" lvl="0" indent="0" algn="ctr">
                        <a:lnSpc>
                          <a:spcPct val="100000"/>
                        </a:lnSpc>
                        <a:spcBef>
                          <a:spcPts val="0"/>
                        </a:spcBef>
                        <a:spcAft>
                          <a:spcPts val="0"/>
                        </a:spcAft>
                        <a:buNone/>
                      </a:pPr>
                      <a:r>
                        <a:rPr lang="en-US" sz="2000" u="sng" strike="noStrike" noProof="0" dirty="0">
                          <a:solidFill>
                            <a:srgbClr val="FFFFFF"/>
                          </a:solidFill>
                        </a:rPr>
                        <a:t>Undergraduates</a:t>
                      </a:r>
                      <a:endParaRPr lang="en-US" sz="20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Erin </a:t>
                      </a:r>
                      <a:r>
                        <a:rPr lang="en-US" sz="2000" u="none" strike="noStrike" noProof="0" dirty="0" err="1">
                          <a:solidFill>
                            <a:srgbClr val="FFFFFF"/>
                          </a:solidFill>
                        </a:rPr>
                        <a:t>Lapasaran</a:t>
                      </a:r>
                      <a:endParaRPr lang="en-US" sz="20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Jeremiah Martinez</a:t>
                      </a:r>
                    </a:p>
                  </a:txBody>
                  <a:tcPr/>
                </a:tc>
                <a:extLst>
                  <a:ext uri="{0D108BD9-81ED-4DB2-BD59-A6C34878D82A}">
                    <a16:rowId xmlns:a16="http://schemas.microsoft.com/office/drawing/2014/main" val="2820679211"/>
                  </a:ext>
                </a:extLst>
              </a:tr>
            </a:tbl>
          </a:graphicData>
        </a:graphic>
      </p:graphicFrame>
    </p:spTree>
    <p:extLst>
      <p:ext uri="{BB962C8B-B14F-4D97-AF65-F5344CB8AC3E}">
        <p14:creationId xmlns:p14="http://schemas.microsoft.com/office/powerpoint/2010/main" val="1735862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a16="http://schemas.microsoft.com/office/drawing/2014/main"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a16="http://schemas.microsoft.com/office/drawing/2014/main"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a16="http://schemas.microsoft.com/office/drawing/2014/main"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a16="http://schemas.microsoft.com/office/drawing/2014/main"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a16="http://schemas.microsoft.com/office/drawing/2014/main"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a16="http://schemas.microsoft.com/office/drawing/2014/main"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a16="http://schemas.microsoft.com/office/drawing/2014/main"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a16="http://schemas.microsoft.com/office/drawing/2014/main"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a16="http://schemas.microsoft.com/office/drawing/2014/main"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a16="http://schemas.microsoft.com/office/drawing/2014/main"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a16="http://schemas.microsoft.com/office/drawing/2014/main"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a16="http://schemas.microsoft.com/office/drawing/2014/main"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id="{2EC643FA-4159-43F6-9F4B-C564015479BC}"/>
              </a:ext>
            </a:extLst>
          </p:cNvPr>
          <p:cNvGraphicFramePr/>
          <p:nvPr>
            <p:extLst>
              <p:ext uri="{D42A27DB-BD31-4B8C-83A1-F6EECF244321}">
                <p14:modId xmlns:p14="http://schemas.microsoft.com/office/powerpoint/2010/main" val="64709939"/>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Nutrition stores at </a:t>
            </a:r>
            <a:r>
              <a:rPr lang="en-US">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When do I compare individuals?</a:t>
            </a:r>
            <a:endParaRPr lang="en-US" sz="4000" dirty="0">
              <a:solidFill>
                <a:schemeClr val="tx1"/>
              </a:solidFill>
            </a:endParaRPr>
          </a:p>
        </p:txBody>
      </p:sp>
    </p:spTree>
    <p:extLst>
      <p:ext uri="{BB962C8B-B14F-4D97-AF65-F5344CB8AC3E}">
        <p14:creationId xmlns:p14="http://schemas.microsoft.com/office/powerpoint/2010/main" val="121694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7073902" cy="13434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Comparing by Phenotype</a:t>
            </a:r>
          </a:p>
        </p:txBody>
      </p:sp>
      <p:sp>
        <p:nvSpPr>
          <p:cNvPr id="5" name="Content Placeholder 2"/>
          <p:cNvSpPr txBox="1">
            <a:spLocks/>
          </p:cNvSpPr>
          <p:nvPr/>
        </p:nvSpPr>
        <p:spPr>
          <a:xfrm>
            <a:off x="0" y="2701532"/>
            <a:ext cx="7370726"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a:t>Development</a:t>
            </a:r>
          </a:p>
          <a:p>
            <a:pPr marL="1200150" lvl="1" indent="-742950">
              <a:lnSpc>
                <a:spcPct val="120000"/>
              </a:lnSpc>
              <a:spcAft>
                <a:spcPts val="500"/>
              </a:spcAft>
              <a:buFont typeface="+mj-lt"/>
              <a:buAutoNum type="arabicPeriod"/>
            </a:pPr>
            <a:r>
              <a:rPr lang="en-US" sz="4400" b="1" dirty="0"/>
              <a:t>Metabolic activity</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Tree>
    <p:extLst>
      <p:ext uri="{BB962C8B-B14F-4D97-AF65-F5344CB8AC3E}">
        <p14:creationId xmlns:p14="http://schemas.microsoft.com/office/powerpoint/2010/main" val="168305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1" end="1"/>
                                            </p:txEl>
                                          </p:spTgt>
                                        </p:tgtEl>
                                        <p:attrNameLst>
                                          <p:attrName>style.opacity</p:attrName>
                                        </p:attrNameLst>
                                      </p:cBhvr>
                                      <p:to>
                                        <p:strVal val="0.1"/>
                                      </p:to>
                                    </p:set>
                                    <p:animEffect filter="image" prLst="opacity: 0.1">
                                      <p:cBhvr rctx="IE">
                                        <p:cTn id="7" dur="indefinite"/>
                                        <p:tgtEl>
                                          <p:spTgt spid="5">
                                            <p:txEl>
                                              <p:pRg st="1" end="1"/>
                                            </p:txEl>
                                          </p:spTgt>
                                        </p:tgtEl>
                                      </p:cBhvr>
                                    </p:animEffect>
                                  </p:childTnLst>
                                </p:cTn>
                              </p:par>
                              <p:par>
                                <p:cTn id="8" presetID="9" presetClass="emph" presetSubtype="0" nodeType="withEffect">
                                  <p:stCondLst>
                                    <p:cond delay="0"/>
                                  </p:stCondLst>
                                  <p:childTnLst>
                                    <p:set>
                                      <p:cBhvr rctx="PPT">
                                        <p:cTn id="9" dur="indefinite"/>
                                        <p:tgtEl>
                                          <p:spTgt spid="5">
                                            <p:txEl>
                                              <p:pRg st="2" end="2"/>
                                            </p:txEl>
                                          </p:spTgt>
                                        </p:tgtEl>
                                        <p:attrNameLst>
                                          <p:attrName>style.opacity</p:attrName>
                                        </p:attrNameLst>
                                      </p:cBhvr>
                                      <p:to>
                                        <p:strVal val="0.1"/>
                                      </p:to>
                                    </p:set>
                                    <p:animEffect filter="image" prLst="opacity: 0.1">
                                      <p:cBhvr rctx="IE">
                                        <p:cTn id="10" dur="indefinite"/>
                                        <p:tgtEl>
                                          <p:spTgt spid="5">
                                            <p:txEl>
                                              <p:pRg st="2" end="2"/>
                                            </p:txEl>
                                          </p:spTgt>
                                        </p:tgtEl>
                                      </p:cBhvr>
                                    </p:animEffect>
                                  </p:childTnLst>
                                </p:cTn>
                              </p:par>
                              <p:par>
                                <p:cTn id="11" presetID="9" presetClass="emph" presetSubtype="0" nodeType="withEffect">
                                  <p:stCondLst>
                                    <p:cond delay="0"/>
                                  </p:stCondLst>
                                  <p:childTnLst>
                                    <p:set>
                                      <p:cBhvr rctx="PPT">
                                        <p:cTn id="12" dur="indefinite"/>
                                        <p:tgtEl>
                                          <p:spTgt spid="2"/>
                                        </p:tgtEl>
                                        <p:attrNameLst>
                                          <p:attrName>style.opacity</p:attrName>
                                        </p:attrNameLst>
                                      </p:cBhvr>
                                      <p:to>
                                        <p:strVal val="0.1"/>
                                      </p:to>
                                    </p:set>
                                    <p:animEffect filter="image" prLst="opacity: 0.1">
                                      <p:cBhvr rctx="IE">
                                        <p:cTn id="13" dur="indefinite"/>
                                        <p:tgtEl>
                                          <p:spTgt spid="2"/>
                                        </p:tgtEl>
                                      </p:cBhvr>
                                    </p:animEffect>
                                  </p:childTnLst>
                                </p:cTn>
                              </p:par>
                              <p:par>
                                <p:cTn id="14" presetID="9" presetClass="emph" presetSubtype="0" nodeType="withEffect">
                                  <p:stCondLst>
                                    <p:cond delay="0"/>
                                  </p:stCondLst>
                                  <p:childTnLst>
                                    <p:set>
                                      <p:cBhvr rctx="PPT">
                                        <p:cTn id="15" dur="indefinite"/>
                                        <p:tgtEl>
                                          <p:spTgt spid="12"/>
                                        </p:tgtEl>
                                        <p:attrNameLst>
                                          <p:attrName>style.opacity</p:attrName>
                                        </p:attrNameLst>
                                      </p:cBhvr>
                                      <p:to>
                                        <p:strVal val="0.1"/>
                                      </p:to>
                                    </p:set>
                                    <p:animEffect filter="image" prLst="opacity: 0.1">
                                      <p:cBhvr rctx="IE">
                                        <p:cTn id="16" dur="indefinite"/>
                                        <p:tgtEl>
                                          <p:spTgt spid="12"/>
                                        </p:tgtEl>
                                      </p:cBhvr>
                                    </p:animEffect>
                                  </p:childTnLst>
                                </p:cTn>
                              </p:par>
                              <p:par>
                                <p:cTn id="17" presetID="9" presetClass="emph" presetSubtype="0" grpId="0" nodeType="withEffect">
                                  <p:stCondLst>
                                    <p:cond delay="0"/>
                                  </p:stCondLst>
                                  <p:childTnLst>
                                    <p:set>
                                      <p:cBhvr rctx="PPT">
                                        <p:cTn id="18" dur="indefinite"/>
                                        <p:tgtEl>
                                          <p:spTgt spid="16"/>
                                        </p:tgtEl>
                                        <p:attrNameLst>
                                          <p:attrName>style.opacity</p:attrName>
                                        </p:attrNameLst>
                                      </p:cBhvr>
                                      <p:to>
                                        <p:strVal val="0.1"/>
                                      </p:to>
                                    </p:set>
                                    <p:animEffect filter="image" prLst="opacity: 0.1">
                                      <p:cBhvr rctx="IE">
                                        <p:cTn id="19" dur="indefinite"/>
                                        <p:tgtEl>
                                          <p:spTgt spid="16"/>
                                        </p:tgtEl>
                                      </p:cBhvr>
                                    </p:animEffect>
                                  </p:childTnLst>
                                </p:cTn>
                              </p:par>
                              <p:par>
                                <p:cTn id="20" presetID="9" presetClass="emph" presetSubtype="0" grpId="0" nodeType="withEffect">
                                  <p:stCondLst>
                                    <p:cond delay="0"/>
                                  </p:stCondLst>
                                  <p:childTnLst>
                                    <p:set>
                                      <p:cBhvr rctx="PPT">
                                        <p:cTn id="21" dur="indefinite"/>
                                        <p:tgtEl>
                                          <p:spTgt spid="17"/>
                                        </p:tgtEl>
                                        <p:attrNameLst>
                                          <p:attrName>style.opacity</p:attrName>
                                        </p:attrNameLst>
                                      </p:cBhvr>
                                      <p:to>
                                        <p:strVal val="0.1"/>
                                      </p:to>
                                    </p:set>
                                    <p:animEffect filter="image" prLst="opacity: 0.1">
                                      <p:cBhvr rctx="IE">
                                        <p:cTn id="22"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larvae respond?</a:t>
            </a:r>
          </a:p>
        </p:txBody>
      </p:sp>
      <p:pic>
        <p:nvPicPr>
          <p:cNvPr id="4"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35" y="2731625"/>
            <a:ext cx="3389835" cy="3813857"/>
          </a:xfrm>
          <a:prstGeom prst="rect">
            <a:avLst/>
          </a:prstGeom>
        </p:spPr>
      </p:pic>
      <p:sp>
        <p:nvSpPr>
          <p:cNvPr id="6" name="TextBox 5">
            <a:extLst>
              <a:ext uri="{FF2B5EF4-FFF2-40B4-BE49-F238E27FC236}">
                <a16:creationId xmlns:a16="http://schemas.microsoft.com/office/drawing/2014/main" id="{3CAEBCC9-E619-4381-BA56-9C6D47B43C6C}"/>
              </a:ext>
            </a:extLst>
          </p:cNvPr>
          <p:cNvSpPr txBox="1"/>
          <p:nvPr/>
        </p:nvSpPr>
        <p:spPr>
          <a:xfrm>
            <a:off x="2024867" y="5119008"/>
            <a:ext cx="162698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cs typeface="Calibri"/>
              </a:rPr>
              <a:t>LD 12:12</a:t>
            </a:r>
          </a:p>
          <a:p>
            <a:pPr algn="ctr"/>
            <a:r>
              <a:rPr lang="en-US" sz="1600" b="1" dirty="0">
                <a:cs typeface="Calibri"/>
              </a:rPr>
              <a:t>(23°C, 65% </a:t>
            </a:r>
            <a:r>
              <a:rPr lang="en-US" sz="1600" b="1" dirty="0" err="1">
                <a:cs typeface="Calibri"/>
              </a:rPr>
              <a:t>rh</a:t>
            </a:r>
            <a:r>
              <a:rPr lang="en-US" sz="1600" b="1" dirty="0">
                <a:cs typeface="Calibri"/>
              </a:rPr>
              <a:t>)</a:t>
            </a:r>
            <a:endParaRPr lang="en-US" sz="1600" dirty="0">
              <a:cs typeface="Calibri"/>
            </a:endParaRPr>
          </a:p>
        </p:txBody>
      </p:sp>
      <p:pic>
        <p:nvPicPr>
          <p:cNvPr id="8" name="Picture 7" descr="A picture containing animal, invertebrate, mollusk, person&#10;&#10;Description generated with very high confidence">
            <a:extLst>
              <a:ext uri="{FF2B5EF4-FFF2-40B4-BE49-F238E27FC236}">
                <a16:creationId xmlns:a16="http://schemas.microsoft.com/office/drawing/2014/main" id="{B7807404-130B-4148-98AC-8DF7F938BA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88" y="4996023"/>
            <a:ext cx="1547825" cy="1107592"/>
          </a:xfrm>
          <a:prstGeom prst="rect">
            <a:avLst/>
          </a:prstGeom>
        </p:spPr>
      </p:pic>
      <p:pic>
        <p:nvPicPr>
          <p:cNvPr id="9" name="Picture 8" descr="A picture containing animal, invertebrate, mollusk, person&#10;&#10;Description generated with very high confidence">
            <a:extLst>
              <a:ext uri="{FF2B5EF4-FFF2-40B4-BE49-F238E27FC236}">
                <a16:creationId xmlns:a16="http://schemas.microsoft.com/office/drawing/2014/main" id="{1127B953-603B-4A38-B8EF-E65BFB6BBC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89" y="3780624"/>
            <a:ext cx="1547825" cy="1107592"/>
          </a:xfrm>
          <a:prstGeom prst="rect">
            <a:avLst/>
          </a:prstGeom>
        </p:spPr>
      </p:pic>
      <p:sp>
        <p:nvSpPr>
          <p:cNvPr id="10" name="TextBox 9">
            <a:extLst>
              <a:ext uri="{FF2B5EF4-FFF2-40B4-BE49-F238E27FC236}">
                <a16:creationId xmlns:a16="http://schemas.microsoft.com/office/drawing/2014/main" id="{B91557B3-B3CB-4616-83F3-B5CD0C3DF51B}"/>
              </a:ext>
            </a:extLst>
          </p:cNvPr>
          <p:cNvSpPr txBox="1"/>
          <p:nvPr/>
        </p:nvSpPr>
        <p:spPr>
          <a:xfrm>
            <a:off x="699135" y="4535316"/>
            <a:ext cx="1110380" cy="584775"/>
          </a:xfrm>
          <a:prstGeom prst="rect">
            <a:avLst/>
          </a:prstGeom>
          <a:solidFill>
            <a:schemeClr val="tx1">
              <a:lumMod val="50000"/>
              <a:lumOff val="50000"/>
            </a:scheme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Long Genotype</a:t>
            </a:r>
          </a:p>
        </p:txBody>
      </p:sp>
      <p:sp>
        <p:nvSpPr>
          <p:cNvPr id="11" name="TextBox 10">
            <a:extLst>
              <a:ext uri="{FF2B5EF4-FFF2-40B4-BE49-F238E27FC236}">
                <a16:creationId xmlns:a16="http://schemas.microsoft.com/office/drawing/2014/main" id="{ADC601D8-944F-4810-9ECB-08716EF07EE1}"/>
              </a:ext>
            </a:extLst>
          </p:cNvPr>
          <p:cNvSpPr txBox="1"/>
          <p:nvPr/>
        </p:nvSpPr>
        <p:spPr>
          <a:xfrm>
            <a:off x="699134" y="5769222"/>
            <a:ext cx="1110380" cy="584775"/>
          </a:xfrm>
          <a:prstGeom prst="rect">
            <a:avLst/>
          </a:prstGeom>
          <a:solidFill>
            <a:schemeClr val="tx1">
              <a:lumMod val="50000"/>
              <a:lumOff val="50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Short Genotype</a:t>
            </a:r>
          </a:p>
        </p:txBody>
      </p:sp>
      <p:sp>
        <p:nvSpPr>
          <p:cNvPr id="13" name="Right Arrow 12"/>
          <p:cNvSpPr/>
          <p:nvPr/>
        </p:nvSpPr>
        <p:spPr>
          <a:xfrm>
            <a:off x="3887616" y="3611301"/>
            <a:ext cx="3213111" cy="186352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Regular Visual Observation</a:t>
            </a:r>
          </a:p>
        </p:txBody>
      </p:sp>
      <p:grpSp>
        <p:nvGrpSpPr>
          <p:cNvPr id="17" name="Group 16"/>
          <p:cNvGrpSpPr/>
          <p:nvPr/>
        </p:nvGrpSpPr>
        <p:grpSpPr>
          <a:xfrm>
            <a:off x="7319128" y="1644530"/>
            <a:ext cx="2137390" cy="2174190"/>
            <a:chOff x="7747391" y="2085294"/>
            <a:chExt cx="3220597" cy="2976343"/>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965" y="2731625"/>
              <a:ext cx="3209022" cy="2330012"/>
            </a:xfrm>
            <a:prstGeom prst="rect">
              <a:avLst/>
            </a:prstGeom>
          </p:spPr>
          <p:style>
            <a:lnRef idx="2">
              <a:schemeClr val="dk1"/>
            </a:lnRef>
            <a:fillRef idx="1">
              <a:schemeClr val="lt1"/>
            </a:fillRef>
            <a:effectRef idx="0">
              <a:schemeClr val="dk1"/>
            </a:effectRef>
            <a:fontRef idx="minor">
              <a:schemeClr val="dk1"/>
            </a:fontRef>
          </p:style>
        </p:pic>
        <p:sp>
          <p:nvSpPr>
            <p:cNvPr id="15" name="TextBox 14"/>
            <p:cNvSpPr txBox="1"/>
            <p:nvPr/>
          </p:nvSpPr>
          <p:spPr>
            <a:xfrm>
              <a:off x="7747391" y="2085294"/>
              <a:ext cx="3220597" cy="646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Larvae</a:t>
              </a:r>
            </a:p>
          </p:txBody>
        </p:sp>
      </p:grpSp>
      <p:grpSp>
        <p:nvGrpSpPr>
          <p:cNvPr id="26" name="Group 25"/>
          <p:cNvGrpSpPr/>
          <p:nvPr/>
        </p:nvGrpSpPr>
        <p:grpSpPr>
          <a:xfrm>
            <a:off x="9329195" y="4638553"/>
            <a:ext cx="2473057" cy="1868528"/>
            <a:chOff x="9120851" y="4179807"/>
            <a:chExt cx="2473057" cy="1868528"/>
          </a:xfrm>
        </p:grpSpPr>
        <p:sp>
          <p:nvSpPr>
            <p:cNvPr id="20" name="TextBox 19"/>
            <p:cNvSpPr txBox="1"/>
            <p:nvPr/>
          </p:nvSpPr>
          <p:spPr>
            <a:xfrm>
              <a:off x="9120851" y="4179807"/>
              <a:ext cx="24730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Pupae</a:t>
              </a:r>
            </a:p>
          </p:txBody>
        </p:sp>
        <p:sp>
          <p:nvSpPr>
            <p:cNvPr id="23" name="Rectangle 22"/>
            <p:cNvSpPr/>
            <p:nvPr/>
          </p:nvSpPr>
          <p:spPr>
            <a:xfrm rot="16200000">
              <a:off x="9652489" y="4106916"/>
              <a:ext cx="1409783" cy="2473055"/>
            </a:xfrm>
            <a:prstGeom prst="rect">
              <a:avLst/>
            </a:prstGeom>
          </p:spPr>
          <p:style>
            <a:lnRef idx="2">
              <a:schemeClr val="dk1"/>
            </a:lnRef>
            <a:fillRef idx="1">
              <a:schemeClr val="lt1"/>
            </a:fillRef>
            <a:effectRef idx="0">
              <a:schemeClr val="dk1"/>
            </a:effectRef>
            <a:fontRef idx="minor">
              <a:schemeClr val="dk1"/>
            </a:fontRef>
          </p:style>
        </p:sp>
        <p:sp>
          <p:nvSpPr>
            <p:cNvPr id="25" name="Rectangle 24"/>
            <p:cNvSpPr/>
            <p:nvPr/>
          </p:nvSpPr>
          <p:spPr>
            <a:xfrm rot="16200000">
              <a:off x="9837634" y="4347712"/>
              <a:ext cx="1039490" cy="1994383"/>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pSp>
      <p:sp>
        <p:nvSpPr>
          <p:cNvPr id="19" name="Rectangle 18">
            <a:extLst>
              <a:ext uri="{FF2B5EF4-FFF2-40B4-BE49-F238E27FC236}">
                <a16:creationId xmlns:a16="http://schemas.microsoft.com/office/drawing/2014/main" id="{40BD9F8C-0823-4C85-B8D9-7F70FFF5D947}"/>
              </a:ext>
            </a:extLst>
          </p:cNvPr>
          <p:cNvSpPr/>
          <p:nvPr/>
        </p:nvSpPr>
        <p:spPr>
          <a:xfrm>
            <a:off x="210277" y="2519756"/>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Tree>
    <p:extLst>
      <p:ext uri="{BB962C8B-B14F-4D97-AF65-F5344CB8AC3E}">
        <p14:creationId xmlns:p14="http://schemas.microsoft.com/office/powerpoint/2010/main" val="1713833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842325208"/>
              </p:ext>
            </p:extLst>
          </p:nvPr>
        </p:nvGraphicFramePr>
        <p:xfrm>
          <a:off x="599607" y="1239865"/>
          <a:ext cx="11317573" cy="5315918"/>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descr="A picture containing animal, invertebrate, mollusk, person&#10;&#10;Description generated with very high confidence">
            <a:extLst>
              <a:ext uri="{FF2B5EF4-FFF2-40B4-BE49-F238E27FC236}">
                <a16:creationId xmlns:a16="http://schemas.microsoft.com/office/drawing/2014/main" id="{D699667D-0C8E-4269-9CB6-EA27DFA196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8518" y="5672379"/>
            <a:ext cx="1069996" cy="765667"/>
          </a:xfrm>
          <a:prstGeom prst="rect">
            <a:avLst/>
          </a:prstGeom>
        </p:spPr>
      </p:pic>
      <p:sp>
        <p:nvSpPr>
          <p:cNvPr id="8" name="Rectangle 7">
            <a:extLst>
              <a:ext uri="{FF2B5EF4-FFF2-40B4-BE49-F238E27FC236}">
                <a16:creationId xmlns:a16="http://schemas.microsoft.com/office/drawing/2014/main" id="{D8656982-5B13-4EB8-BBC5-21642C649F27}"/>
              </a:ext>
            </a:extLst>
          </p:cNvPr>
          <p:cNvSpPr/>
          <p:nvPr/>
        </p:nvSpPr>
        <p:spPr>
          <a:xfrm rot="16036543">
            <a:off x="9078274" y="2288027"/>
            <a:ext cx="794946" cy="802604"/>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cxnSp>
        <p:nvCxnSpPr>
          <p:cNvPr id="6" name="Straight Arrow Connector 5"/>
          <p:cNvCxnSpPr/>
          <p:nvPr/>
        </p:nvCxnSpPr>
        <p:spPr>
          <a:xfrm flipH="1" flipV="1">
            <a:off x="8357616" y="3236976"/>
            <a:ext cx="698390" cy="10241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41264" y="2724912"/>
            <a:ext cx="1073745" cy="5120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637949" y="2239961"/>
            <a:ext cx="2097434" cy="461665"/>
          </a:xfrm>
          <a:prstGeom prst="rect">
            <a:avLst/>
          </a:prstGeom>
          <a:noFill/>
        </p:spPr>
        <p:txBody>
          <a:bodyPr wrap="none" rtlCol="0">
            <a:spAutoFit/>
          </a:bodyPr>
          <a:lstStyle/>
          <a:p>
            <a:r>
              <a:rPr lang="en-US" sz="2400"/>
              <a:t>Short-Diapause</a:t>
            </a:r>
          </a:p>
        </p:txBody>
      </p:sp>
      <p:sp>
        <p:nvSpPr>
          <p:cNvPr id="13" name="TextBox 12"/>
          <p:cNvSpPr txBox="1"/>
          <p:nvPr/>
        </p:nvSpPr>
        <p:spPr>
          <a:xfrm>
            <a:off x="8245784" y="4325692"/>
            <a:ext cx="2029723" cy="461665"/>
          </a:xfrm>
          <a:prstGeom prst="rect">
            <a:avLst/>
          </a:prstGeom>
          <a:noFill/>
        </p:spPr>
        <p:txBody>
          <a:bodyPr wrap="none" rtlCol="0">
            <a:spAutoFit/>
          </a:bodyPr>
          <a:lstStyle/>
          <a:p>
            <a:r>
              <a:rPr lang="en-US" sz="2400" dirty="0"/>
              <a:t>Long-Diapause</a:t>
            </a:r>
          </a:p>
        </p:txBody>
      </p:sp>
      <p:sp>
        <p:nvSpPr>
          <p:cNvPr id="10" name="Title 1"/>
          <p:cNvSpPr>
            <a:spLocks noGrp="1"/>
          </p:cNvSpPr>
          <p:nvPr>
            <p:ph type="title"/>
          </p:nvPr>
        </p:nvSpPr>
        <p:spPr>
          <a:xfrm>
            <a:off x="609600" y="274638"/>
            <a:ext cx="10972800" cy="1443078"/>
          </a:xfrm>
        </p:spPr>
        <p:txBody>
          <a:bodyPr>
            <a:normAutofit/>
          </a:bodyPr>
          <a:lstStyle/>
          <a:p>
            <a:r>
              <a:rPr lang="en-US" dirty="0"/>
              <a:t>All larvae have pupated after 11-days in </a:t>
            </a:r>
            <a:r>
              <a:rPr lang="en-US" u="sng" dirty="0"/>
              <a:t>non diapause</a:t>
            </a:r>
            <a:r>
              <a:rPr lang="en-US" dirty="0"/>
              <a:t> conditions</a:t>
            </a:r>
          </a:p>
        </p:txBody>
      </p:sp>
    </p:spTree>
    <p:extLst>
      <p:ext uri="{BB962C8B-B14F-4D97-AF65-F5344CB8AC3E}">
        <p14:creationId xmlns:p14="http://schemas.microsoft.com/office/powerpoint/2010/main" val="1059268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430162488"/>
              </p:ext>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cxnSp>
        <p:nvCxnSpPr>
          <p:cNvPr id="14" name="Straight Connector 13"/>
          <p:cNvCxnSpPr/>
          <p:nvPr/>
        </p:nvCxnSpPr>
        <p:spPr>
          <a:xfrm flipH="1">
            <a:off x="4308529" y="312516"/>
            <a:ext cx="726" cy="5376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animal, invertebrate, mollusk, person&#10;&#10;Description generated with very high confidence">
            <a:extLst>
              <a:ext uri="{FF2B5EF4-FFF2-40B4-BE49-F238E27FC236}">
                <a16:creationId xmlns:a16="http://schemas.microsoft.com/office/drawing/2014/main" id="{C0889D07-AA86-4704-A623-BEEECFC529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6314" y="5461090"/>
            <a:ext cx="638342" cy="456784"/>
          </a:xfrm>
          <a:prstGeom prst="rect">
            <a:avLst/>
          </a:prstGeom>
        </p:spPr>
      </p:pic>
      <p:sp>
        <p:nvSpPr>
          <p:cNvPr id="7" name="Rectangle 6">
            <a:extLst>
              <a:ext uri="{FF2B5EF4-FFF2-40B4-BE49-F238E27FC236}">
                <a16:creationId xmlns:a16="http://schemas.microsoft.com/office/drawing/2014/main" id="{D8656982-5B13-4EB8-BBC5-21642C649F27}"/>
              </a:ext>
            </a:extLst>
          </p:cNvPr>
          <p:cNvSpPr/>
          <p:nvPr/>
        </p:nvSpPr>
        <p:spPr>
          <a:xfrm rot="16036543">
            <a:off x="3189157" y="1368717"/>
            <a:ext cx="466543" cy="449078"/>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cxnSp>
        <p:nvCxnSpPr>
          <p:cNvPr id="10" name="Straight Arrow Connector 9"/>
          <p:cNvCxnSpPr/>
          <p:nvPr/>
        </p:nvCxnSpPr>
        <p:spPr>
          <a:xfrm flipH="1">
            <a:off x="5686667" y="5312780"/>
            <a:ext cx="1246568" cy="3767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882487" y="4999425"/>
            <a:ext cx="1721946" cy="400110"/>
          </a:xfrm>
          <a:prstGeom prst="rect">
            <a:avLst/>
          </a:prstGeom>
          <a:noFill/>
        </p:spPr>
        <p:txBody>
          <a:bodyPr wrap="none" rtlCol="0">
            <a:spAutoFit/>
          </a:bodyPr>
          <a:lstStyle/>
          <a:p>
            <a:r>
              <a:rPr lang="en-US" sz="2000" dirty="0"/>
              <a:t>Long-Diapause</a:t>
            </a:r>
          </a:p>
        </p:txBody>
      </p:sp>
    </p:spTree>
    <p:extLst>
      <p:ext uri="{BB962C8B-B14F-4D97-AF65-F5344CB8AC3E}">
        <p14:creationId xmlns:p14="http://schemas.microsoft.com/office/powerpoint/2010/main" val="1822154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338934109"/>
              </p:ext>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descr="A picture containing animal, invertebrate, mollusk, person&#10;&#10;Description generated with very high confidence">
            <a:extLst>
              <a:ext uri="{FF2B5EF4-FFF2-40B4-BE49-F238E27FC236}">
                <a16:creationId xmlns:a16="http://schemas.microsoft.com/office/drawing/2014/main" id="{D699667D-0C8E-4269-9CB6-EA27DFA196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6314" y="5461090"/>
            <a:ext cx="638342" cy="456784"/>
          </a:xfrm>
          <a:prstGeom prst="rect">
            <a:avLst/>
          </a:prstGeom>
        </p:spPr>
      </p:pic>
      <p:sp>
        <p:nvSpPr>
          <p:cNvPr id="8" name="Rectangle 7">
            <a:extLst>
              <a:ext uri="{FF2B5EF4-FFF2-40B4-BE49-F238E27FC236}">
                <a16:creationId xmlns:a16="http://schemas.microsoft.com/office/drawing/2014/main" id="{D8656982-5B13-4EB8-BBC5-21642C649F27}"/>
              </a:ext>
            </a:extLst>
          </p:cNvPr>
          <p:cNvSpPr/>
          <p:nvPr/>
        </p:nvSpPr>
        <p:spPr>
          <a:xfrm rot="16036543">
            <a:off x="3189157" y="1368717"/>
            <a:ext cx="466543" cy="449078"/>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10" name="Rectangle 9">
            <a:extLst>
              <a:ext uri="{FF2B5EF4-FFF2-40B4-BE49-F238E27FC236}">
                <a16:creationId xmlns:a16="http://schemas.microsoft.com/office/drawing/2014/main" id="{6E6006AB-0097-4EAF-8339-E8CB321E215E}"/>
              </a:ext>
            </a:extLst>
          </p:cNvPr>
          <p:cNvSpPr/>
          <p:nvPr/>
        </p:nvSpPr>
        <p:spPr>
          <a:xfrm rot="16036543">
            <a:off x="11175891" y="2662264"/>
            <a:ext cx="466543" cy="449078"/>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3" name="TextBox 2"/>
          <p:cNvSpPr txBox="1"/>
          <p:nvPr/>
        </p:nvSpPr>
        <p:spPr>
          <a:xfrm>
            <a:off x="11029891" y="2266873"/>
            <a:ext cx="830677" cy="400110"/>
          </a:xfrm>
          <a:prstGeom prst="rect">
            <a:avLst/>
          </a:prstGeom>
          <a:noFill/>
        </p:spPr>
        <p:txBody>
          <a:bodyPr wrap="none" rtlCol="0">
            <a:spAutoFit/>
          </a:bodyPr>
          <a:lstStyle/>
          <a:p>
            <a:r>
              <a:rPr lang="en-US" sz="2000" b="1"/>
              <a:t>66.6%</a:t>
            </a:r>
          </a:p>
        </p:txBody>
      </p:sp>
      <p:cxnSp>
        <p:nvCxnSpPr>
          <p:cNvPr id="11" name="Straight Arrow Connector 10"/>
          <p:cNvCxnSpPr/>
          <p:nvPr/>
        </p:nvCxnSpPr>
        <p:spPr>
          <a:xfrm flipH="1">
            <a:off x="5686667" y="5312780"/>
            <a:ext cx="1246568" cy="3767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440102" y="3715473"/>
            <a:ext cx="358814" cy="11845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31536" y="3337773"/>
            <a:ext cx="1781578" cy="400110"/>
          </a:xfrm>
          <a:prstGeom prst="rect">
            <a:avLst/>
          </a:prstGeom>
          <a:noFill/>
        </p:spPr>
        <p:txBody>
          <a:bodyPr wrap="none" rtlCol="0">
            <a:spAutoFit/>
          </a:bodyPr>
          <a:lstStyle/>
          <a:p>
            <a:r>
              <a:rPr lang="en-US" sz="2000" dirty="0"/>
              <a:t>Short-Diapause</a:t>
            </a:r>
          </a:p>
        </p:txBody>
      </p:sp>
      <p:sp>
        <p:nvSpPr>
          <p:cNvPr id="16" name="TextBox 15"/>
          <p:cNvSpPr txBox="1"/>
          <p:nvPr/>
        </p:nvSpPr>
        <p:spPr>
          <a:xfrm>
            <a:off x="6882487" y="4999425"/>
            <a:ext cx="1721946" cy="400110"/>
          </a:xfrm>
          <a:prstGeom prst="rect">
            <a:avLst/>
          </a:prstGeom>
          <a:noFill/>
        </p:spPr>
        <p:txBody>
          <a:bodyPr wrap="none" rtlCol="0">
            <a:spAutoFit/>
          </a:bodyPr>
          <a:lstStyle/>
          <a:p>
            <a:r>
              <a:rPr lang="en-US" sz="2000" dirty="0"/>
              <a:t>Long-Diapause</a:t>
            </a:r>
          </a:p>
        </p:txBody>
      </p:sp>
      <p:cxnSp>
        <p:nvCxnSpPr>
          <p:cNvPr id="21" name="Straight Connector 20"/>
          <p:cNvCxnSpPr/>
          <p:nvPr/>
        </p:nvCxnSpPr>
        <p:spPr>
          <a:xfrm flipH="1">
            <a:off x="3839294" y="312516"/>
            <a:ext cx="726" cy="5376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0699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Short-Diapause Genotype Response Varies!</a:t>
            </a:r>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3600" b="1" u="sng" dirty="0">
                <a:solidFill>
                  <a:schemeClr val="tx1"/>
                </a:solidFill>
              </a:rPr>
              <a:t>66.6% in Shallow Diapause:</a:t>
            </a:r>
            <a:r>
              <a:rPr lang="en-US" sz="3600" dirty="0">
                <a:solidFill>
                  <a:schemeClr val="tx1"/>
                </a:solidFill>
              </a:rPr>
              <a:t> </a:t>
            </a:r>
          </a:p>
          <a:p>
            <a:pPr marL="566738" algn="ctr">
              <a:lnSpc>
                <a:spcPct val="150000"/>
              </a:lnSpc>
              <a:tabLst>
                <a:tab pos="11366500" algn="l"/>
              </a:tabLst>
            </a:pPr>
            <a:r>
              <a:rPr lang="en-US" sz="3600" dirty="0">
                <a:solidFill>
                  <a:schemeClr val="tx1"/>
                </a:solidFill>
              </a:rPr>
              <a:t>Individuals that pupated before the end of the trial</a:t>
            </a:r>
          </a:p>
          <a:p>
            <a:pPr marL="566738" algn="ctr">
              <a:lnSpc>
                <a:spcPct val="150000"/>
              </a:lnSpc>
              <a:tabLst>
                <a:tab pos="11366500" algn="l"/>
              </a:tabLst>
            </a:pPr>
            <a:r>
              <a:rPr lang="en-US" sz="3600" b="1" u="sng" dirty="0">
                <a:solidFill>
                  <a:schemeClr val="tx1"/>
                </a:solidFill>
              </a:rPr>
              <a:t>33.3% in Deep Diapause:</a:t>
            </a:r>
            <a:r>
              <a:rPr lang="en-US" sz="3600" dirty="0">
                <a:solidFill>
                  <a:schemeClr val="tx1"/>
                </a:solidFill>
              </a:rPr>
              <a:t> </a:t>
            </a:r>
          </a:p>
          <a:p>
            <a:pPr marL="566738" algn="ctr">
              <a:lnSpc>
                <a:spcPct val="150000"/>
              </a:lnSpc>
              <a:tabLst>
                <a:tab pos="11366500" algn="l"/>
              </a:tabLst>
            </a:pPr>
            <a:r>
              <a:rPr lang="en-US" sz="3600" dirty="0">
                <a:solidFill>
                  <a:schemeClr val="tx1"/>
                </a:solidFill>
              </a:rPr>
              <a:t>Individuals that remained larvae during trial</a:t>
            </a:r>
          </a:p>
        </p:txBody>
      </p:sp>
    </p:spTree>
    <p:extLst>
      <p:ext uri="{BB962C8B-B14F-4D97-AF65-F5344CB8AC3E}">
        <p14:creationId xmlns:p14="http://schemas.microsoft.com/office/powerpoint/2010/main" val="173869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2375307"/>
            <a:ext cx="7370726"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a:t>Development</a:t>
            </a:r>
          </a:p>
          <a:p>
            <a:pPr marL="1200150" lvl="1" indent="-742950">
              <a:lnSpc>
                <a:spcPct val="120000"/>
              </a:lnSpc>
              <a:spcAft>
                <a:spcPts val="500"/>
              </a:spcAft>
              <a:buFont typeface="+mj-lt"/>
              <a:buAutoNum type="arabicPeriod"/>
            </a:pPr>
            <a:r>
              <a:rPr lang="en-US" sz="4400" b="1" dirty="0"/>
              <a:t>Metabolic activity</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
        <p:nvSpPr>
          <p:cNvPr id="19" name="Title 2"/>
          <p:cNvSpPr txBox="1">
            <a:spLocks/>
          </p:cNvSpPr>
          <p:nvPr/>
        </p:nvSpPr>
        <p:spPr>
          <a:xfrm>
            <a:off x="457198" y="353961"/>
            <a:ext cx="7073902" cy="134342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Identify Shallow Diapause Larvae</a:t>
            </a:r>
          </a:p>
        </p:txBody>
      </p:sp>
    </p:spTree>
    <p:extLst>
      <p:ext uri="{BB962C8B-B14F-4D97-AF65-F5344CB8AC3E}">
        <p14:creationId xmlns:p14="http://schemas.microsoft.com/office/powerpoint/2010/main" val="347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2" end="2"/>
                                            </p:txEl>
                                          </p:spTgt>
                                        </p:tgtEl>
                                        <p:attrNameLst>
                                          <p:attrName>style.opacity</p:attrName>
                                        </p:attrNameLst>
                                      </p:cBhvr>
                                      <p:to>
                                        <p:strVal val="0.1"/>
                                      </p:to>
                                    </p:set>
                                    <p:animEffect filter="image" prLst="opacity: 0.1">
                                      <p:cBhvr rctx="IE">
                                        <p:cTn id="7" dur="indefinite"/>
                                        <p:tgtEl>
                                          <p:spTgt spid="5">
                                            <p:txEl>
                                              <p:pRg st="2" end="2"/>
                                            </p:txEl>
                                          </p:spTgt>
                                        </p:tgtEl>
                                      </p:cBhvr>
                                    </p:animEffect>
                                  </p:childTnLst>
                                </p:cTn>
                              </p:par>
                              <p:par>
                                <p:cTn id="8" presetID="9" presetClass="emph" presetSubtype="0" nodeType="withEffect">
                                  <p:stCondLst>
                                    <p:cond delay="0"/>
                                  </p:stCondLst>
                                  <p:childTnLst>
                                    <p:set>
                                      <p:cBhvr rctx="PPT">
                                        <p:cTn id="9" dur="indefinite"/>
                                        <p:tgtEl>
                                          <p:spTgt spid="5">
                                            <p:txEl>
                                              <p:pRg st="0" end="0"/>
                                            </p:txEl>
                                          </p:spTgt>
                                        </p:tgtEl>
                                        <p:attrNameLst>
                                          <p:attrName>style.opacity</p:attrName>
                                        </p:attrNameLst>
                                      </p:cBhvr>
                                      <p:to>
                                        <p:strVal val="0.1"/>
                                      </p:to>
                                    </p:set>
                                    <p:animEffect filter="image" prLst="opacity: 0.1">
                                      <p:cBhvr rctx="IE">
                                        <p:cTn id="10" dur="indefinite"/>
                                        <p:tgtEl>
                                          <p:spTgt spid="5">
                                            <p:txEl>
                                              <p:pRg st="0" end="0"/>
                                            </p:txEl>
                                          </p:spTgt>
                                        </p:tgtEl>
                                      </p:cBhvr>
                                    </p:animEffect>
                                  </p:childTnLst>
                                </p:cTn>
                              </p:par>
                              <p:par>
                                <p:cTn id="11" presetID="9" presetClass="emph" presetSubtype="0" nodeType="withEffect">
                                  <p:stCondLst>
                                    <p:cond delay="0"/>
                                  </p:stCondLst>
                                  <p:childTnLst>
                                    <p:set>
                                      <p:cBhvr rctx="PPT">
                                        <p:cTn id="12" dur="indefinite"/>
                                        <p:tgtEl>
                                          <p:spTgt spid="10"/>
                                        </p:tgtEl>
                                        <p:attrNameLst>
                                          <p:attrName>style.opacity</p:attrName>
                                        </p:attrNameLst>
                                      </p:cBhvr>
                                      <p:to>
                                        <p:strVal val="0.1"/>
                                      </p:to>
                                    </p:set>
                                    <p:animEffect filter="image" prLst="opacity: 0.1">
                                      <p:cBhvr rctx="IE">
                                        <p:cTn id="13" dur="indefinite"/>
                                        <p:tgtEl>
                                          <p:spTgt spid="10"/>
                                        </p:tgtEl>
                                      </p:cBhvr>
                                    </p:animEffect>
                                  </p:childTnLst>
                                </p:cTn>
                              </p:par>
                              <p:par>
                                <p:cTn id="14" presetID="9" presetClass="emph" presetSubtype="0" grpId="0" nodeType="withEffect">
                                  <p:stCondLst>
                                    <p:cond delay="0"/>
                                  </p:stCondLst>
                                  <p:childTnLst>
                                    <p:set>
                                      <p:cBhvr rctx="PPT">
                                        <p:cTn id="15" dur="indefinite"/>
                                        <p:tgtEl>
                                          <p:spTgt spid="15"/>
                                        </p:tgtEl>
                                        <p:attrNameLst>
                                          <p:attrName>style.opacity</p:attrName>
                                        </p:attrNameLst>
                                      </p:cBhvr>
                                      <p:to>
                                        <p:strVal val="0.1"/>
                                      </p:to>
                                    </p:set>
                                    <p:animEffect filter="image" prLst="opacity: 0.1">
                                      <p:cBhvr rctx="IE">
                                        <p:cTn id="16" dur="indefinite"/>
                                        <p:tgtEl>
                                          <p:spTgt spid="15"/>
                                        </p:tgtEl>
                                      </p:cBhvr>
                                    </p:animEffect>
                                  </p:childTnLst>
                                </p:cTn>
                              </p:par>
                              <p:par>
                                <p:cTn id="17" presetID="9" presetClass="emph" presetSubtype="0" nodeType="withEffect">
                                  <p:stCondLst>
                                    <p:cond delay="0"/>
                                  </p:stCondLst>
                                  <p:childTnLst>
                                    <p:set>
                                      <p:cBhvr rctx="PPT">
                                        <p:cTn id="18" dur="indefinite"/>
                                        <p:tgtEl>
                                          <p:spTgt spid="12"/>
                                        </p:tgtEl>
                                        <p:attrNameLst>
                                          <p:attrName>style.opacity</p:attrName>
                                        </p:attrNameLst>
                                      </p:cBhvr>
                                      <p:to>
                                        <p:strVal val="0.1"/>
                                      </p:to>
                                    </p:set>
                                    <p:animEffect filter="image" prLst="opacity: 0.1">
                                      <p:cBhvr rctx="IE">
                                        <p:cTn id="19" dur="indefinite"/>
                                        <p:tgtEl>
                                          <p:spTgt spid="12"/>
                                        </p:tgtEl>
                                      </p:cBhvr>
                                    </p:animEffect>
                                  </p:childTnLst>
                                </p:cTn>
                              </p:par>
                              <p:par>
                                <p:cTn id="20" presetID="9" presetClass="emph" presetSubtype="0" grpId="0" nodeType="withEffect">
                                  <p:stCondLst>
                                    <p:cond delay="0"/>
                                  </p:stCondLst>
                                  <p:childTnLst>
                                    <p:set>
                                      <p:cBhvr rctx="PPT">
                                        <p:cTn id="21" dur="indefinite"/>
                                        <p:tgtEl>
                                          <p:spTgt spid="17"/>
                                        </p:tgtEl>
                                        <p:attrNameLst>
                                          <p:attrName>style.opacity</p:attrName>
                                        </p:attrNameLst>
                                      </p:cBhvr>
                                      <p:to>
                                        <p:strVal val="0.1"/>
                                      </p:to>
                                    </p:set>
                                    <p:animEffect filter="image" prLst="opacity: 0.1">
                                      <p:cBhvr rctx="IE">
                                        <p:cTn id="22" dur="indefinite"/>
                                        <p:tgtEl>
                                          <p:spTgt spid="17"/>
                                        </p:tgtEl>
                                      </p:cBhvr>
                                    </p:animEffect>
                                  </p:childTnLst>
                                </p:cTn>
                              </p:par>
                              <p:par>
                                <p:cTn id="23" presetID="9" presetClass="emph" presetSubtype="0" nodeType="withEffect">
                                  <p:stCondLst>
                                    <p:cond delay="0"/>
                                  </p:stCondLst>
                                  <p:childTnLst>
                                    <p:set>
                                      <p:cBhvr rctx="PPT">
                                        <p:cTn id="24" dur="indefinite"/>
                                        <p:tgtEl>
                                          <p:spTgt spid="11"/>
                                        </p:tgtEl>
                                        <p:attrNameLst>
                                          <p:attrName>style.opacity</p:attrName>
                                        </p:attrNameLst>
                                      </p:cBhvr>
                                      <p:to>
                                        <p:strVal val="0.1"/>
                                      </p:to>
                                    </p:set>
                                    <p:animEffect filter="image" prLst="opacity: 0.1">
                                      <p:cBhvr rctx="IE">
                                        <p:cTn id="25"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5743" y="4204953"/>
            <a:ext cx="11100514" cy="1631216"/>
          </a:xfrm>
          <a:prstGeom prst="rect">
            <a:avLst/>
          </a:prstGeom>
          <a:noFill/>
        </p:spPr>
        <p:txBody>
          <a:bodyPr wrap="square" rtlCol="0">
            <a:spAutoFit/>
          </a:bodyPr>
          <a:lstStyle/>
          <a:p>
            <a:r>
              <a:rPr lang="en-US" sz="3600" b="1" u="sng" dirty="0"/>
              <a:t>Temperate Regions</a:t>
            </a:r>
          </a:p>
          <a:p>
            <a:pPr marL="457200" indent="-457200">
              <a:buFont typeface="Arial" charset="0"/>
              <a:buChar char="•"/>
            </a:pPr>
            <a:r>
              <a:rPr lang="en-US" sz="3200" dirty="0"/>
              <a:t>Humans depend on being able to predict seasonal changes for crop production </a:t>
            </a:r>
          </a:p>
        </p:txBody>
      </p:sp>
      <p:sp>
        <p:nvSpPr>
          <p:cNvPr id="4" name="Left Bracket 3"/>
          <p:cNvSpPr/>
          <p:nvPr/>
        </p:nvSpPr>
        <p:spPr>
          <a:xfrm>
            <a:off x="1333040" y="2928395"/>
            <a:ext cx="206393" cy="625033"/>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ket 4"/>
          <p:cNvSpPr/>
          <p:nvPr/>
        </p:nvSpPr>
        <p:spPr>
          <a:xfrm>
            <a:off x="6046463" y="2928395"/>
            <a:ext cx="206393" cy="625033"/>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ket 5"/>
          <p:cNvSpPr/>
          <p:nvPr/>
        </p:nvSpPr>
        <p:spPr>
          <a:xfrm flipH="1">
            <a:off x="10654518" y="2928394"/>
            <a:ext cx="206393" cy="625033"/>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ket 6"/>
          <p:cNvSpPr/>
          <p:nvPr/>
        </p:nvSpPr>
        <p:spPr>
          <a:xfrm flipH="1">
            <a:off x="5598311" y="2928395"/>
            <a:ext cx="206393" cy="625033"/>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2167776" y="2907096"/>
            <a:ext cx="2042610" cy="646331"/>
          </a:xfrm>
          <a:prstGeom prst="rect">
            <a:avLst/>
          </a:prstGeom>
          <a:noFill/>
        </p:spPr>
        <p:txBody>
          <a:bodyPr wrap="none" rtlCol="0">
            <a:spAutoFit/>
          </a:bodyPr>
          <a:lstStyle/>
          <a:p>
            <a:r>
              <a:rPr lang="en-US" sz="3600" b="1" u="sng" dirty="0"/>
              <a:t>Favorable</a:t>
            </a:r>
          </a:p>
        </p:txBody>
      </p:sp>
      <p:sp>
        <p:nvSpPr>
          <p:cNvPr id="10" name="TextBox 9"/>
          <p:cNvSpPr txBox="1"/>
          <p:nvPr/>
        </p:nvSpPr>
        <p:spPr>
          <a:xfrm>
            <a:off x="6978866" y="2907096"/>
            <a:ext cx="2529410" cy="646331"/>
          </a:xfrm>
          <a:prstGeom prst="rect">
            <a:avLst/>
          </a:prstGeom>
          <a:noFill/>
        </p:spPr>
        <p:txBody>
          <a:bodyPr wrap="none" rtlCol="0">
            <a:spAutoFit/>
          </a:bodyPr>
          <a:lstStyle/>
          <a:p>
            <a:r>
              <a:rPr lang="en-US" sz="3600" b="1" u="sng" dirty="0"/>
              <a:t>Unfavorable</a:t>
            </a:r>
          </a:p>
        </p:txBody>
      </p:sp>
    </p:spTree>
    <p:extLst>
      <p:ext uri="{BB962C8B-B14F-4D97-AF65-F5344CB8AC3E}">
        <p14:creationId xmlns:p14="http://schemas.microsoft.com/office/powerpoint/2010/main" val="88233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Measuring CO</a:t>
            </a:r>
            <a:r>
              <a:rPr lang="en-US" baseline="-25000" dirty="0"/>
              <a:t>2</a:t>
            </a:r>
            <a:r>
              <a:rPr lang="en-US" dirty="0"/>
              <a:t> Production</a:t>
            </a:r>
          </a:p>
        </p:txBody>
      </p:sp>
      <p:pic>
        <p:nvPicPr>
          <p:cNvPr id="4" name="Picture 3"/>
          <p:cNvPicPr>
            <a:picLocks noChangeAspect="1"/>
          </p:cNvPicPr>
          <p:nvPr/>
        </p:nvPicPr>
        <p:blipFill>
          <a:blip r:embed="rId2"/>
          <a:stretch>
            <a:fillRect/>
          </a:stretch>
        </p:blipFill>
        <p:spPr>
          <a:xfrm>
            <a:off x="1006997" y="1625940"/>
            <a:ext cx="3789306" cy="5056633"/>
          </a:xfrm>
          <a:prstGeom prst="rect">
            <a:avLst/>
          </a:prstGeom>
        </p:spPr>
      </p:pic>
      <p:pic>
        <p:nvPicPr>
          <p:cNvPr id="7" name="Picture 6"/>
          <p:cNvPicPr>
            <a:picLocks noChangeAspect="1"/>
          </p:cNvPicPr>
          <p:nvPr/>
        </p:nvPicPr>
        <p:blipFill rotWithShape="1">
          <a:blip r:embed="rId3"/>
          <a:srcRect l="10873" t="15185" r="8318"/>
          <a:stretch/>
        </p:blipFill>
        <p:spPr>
          <a:xfrm>
            <a:off x="6638596" y="1625940"/>
            <a:ext cx="3610304" cy="5056633"/>
          </a:xfrm>
          <a:prstGeom prst="rect">
            <a:avLst/>
          </a:prstGeom>
        </p:spPr>
      </p:pic>
    </p:spTree>
    <p:extLst>
      <p:ext uri="{BB962C8B-B14F-4D97-AF65-F5344CB8AC3E}">
        <p14:creationId xmlns:p14="http://schemas.microsoft.com/office/powerpoint/2010/main" val="1001034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E796112-1D5B-4D3E-BEF8-557A3F037F66}"/>
              </a:ext>
            </a:extLst>
          </p:cNvPr>
          <p:cNvPicPr>
            <a:picLocks noChangeAspect="1"/>
          </p:cNvPicPr>
          <p:nvPr/>
        </p:nvPicPr>
        <p:blipFill rotWithShape="1">
          <a:blip r:embed="rId2"/>
          <a:srcRect l="3000" r="21286" b="5555"/>
          <a:stretch/>
        </p:blipFill>
        <p:spPr>
          <a:xfrm>
            <a:off x="2177940" y="1313860"/>
            <a:ext cx="8012981" cy="5014161"/>
          </a:xfrm>
          <a:prstGeom prst="rect">
            <a:avLst/>
          </a:prstGeom>
        </p:spPr>
      </p:pic>
      <p:sp>
        <p:nvSpPr>
          <p:cNvPr id="2" name="Rectangle 1">
            <a:extLst>
              <a:ext uri="{FF2B5EF4-FFF2-40B4-BE49-F238E27FC236}">
                <a16:creationId xmlns:a16="http://schemas.microsoft.com/office/drawing/2014/main" id="{E7E3B844-2012-4A57-A751-303A46516047}"/>
              </a:ext>
            </a:extLst>
          </p:cNvPr>
          <p:cNvSpPr/>
          <p:nvPr/>
        </p:nvSpPr>
        <p:spPr>
          <a:xfrm>
            <a:off x="1669301" y="3066560"/>
            <a:ext cx="459232" cy="15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solidFill>
                  <a:schemeClr val="tx1"/>
                </a:solidFill>
              </a:rPr>
              <a:t>Mass (g)</a:t>
            </a:r>
          </a:p>
        </p:txBody>
      </p:sp>
      <p:sp>
        <p:nvSpPr>
          <p:cNvPr id="7" name="Rectangle 6">
            <a:extLst>
              <a:ext uri="{FF2B5EF4-FFF2-40B4-BE49-F238E27FC236}">
                <a16:creationId xmlns:a16="http://schemas.microsoft.com/office/drawing/2014/main" id="{E7E3B844-2012-4A57-A751-303A46516047}"/>
              </a:ext>
            </a:extLst>
          </p:cNvPr>
          <p:cNvSpPr/>
          <p:nvPr/>
        </p:nvSpPr>
        <p:spPr>
          <a:xfrm>
            <a:off x="5109029" y="6328021"/>
            <a:ext cx="2150802" cy="36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800" dirty="0">
                <a:solidFill>
                  <a:schemeClr val="tx1"/>
                </a:solidFill>
              </a:rPr>
              <a:t>Time (days)</a:t>
            </a:r>
          </a:p>
        </p:txBody>
      </p:sp>
      <p:sp>
        <p:nvSpPr>
          <p:cNvPr id="9" name="Rectangle 8"/>
          <p:cNvSpPr/>
          <p:nvPr/>
        </p:nvSpPr>
        <p:spPr>
          <a:xfrm>
            <a:off x="7575420" y="1645650"/>
            <a:ext cx="2311401" cy="6163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938154" y="1721084"/>
            <a:ext cx="200550" cy="152817"/>
          </a:xfrm>
          <a:prstGeom prst="ellipse">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7861923" y="1790679"/>
            <a:ext cx="386415" cy="0"/>
          </a:xfrm>
          <a:prstGeom prst="line">
            <a:avLst/>
          </a:prstGeom>
          <a:ln w="76200" cap="rnd">
            <a:solidFill>
              <a:srgbClr val="A252F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852897" y="2093484"/>
            <a:ext cx="386415" cy="0"/>
          </a:xfrm>
          <a:prstGeom prst="line">
            <a:avLst/>
          </a:prstGeom>
          <a:ln w="76200" cap="rnd">
            <a:solidFill>
              <a:srgbClr val="F6A732"/>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7929127" y="2023889"/>
            <a:ext cx="200550" cy="152817"/>
          </a:xfrm>
          <a:prstGeom prst="ellipse">
            <a:avLst/>
          </a:prstGeom>
          <a:solidFill>
            <a:srgbClr val="F6A732"/>
          </a:solidFill>
          <a:ln>
            <a:solidFill>
              <a:srgbClr val="F6A7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338041" y="1645650"/>
            <a:ext cx="1548780" cy="307777"/>
          </a:xfrm>
          <a:prstGeom prst="rect">
            <a:avLst/>
          </a:prstGeom>
          <a:noFill/>
        </p:spPr>
        <p:txBody>
          <a:bodyPr wrap="square" rtlCol="0">
            <a:spAutoFit/>
          </a:bodyPr>
          <a:lstStyle/>
          <a:p>
            <a:r>
              <a:rPr lang="en-US" sz="1400" b="1"/>
              <a:t>Shallow Diapause</a:t>
            </a:r>
            <a:endParaRPr lang="en-US" sz="1400" b="1" dirty="0"/>
          </a:p>
        </p:txBody>
      </p:sp>
      <p:sp>
        <p:nvSpPr>
          <p:cNvPr id="17" name="TextBox 16"/>
          <p:cNvSpPr txBox="1"/>
          <p:nvPr/>
        </p:nvSpPr>
        <p:spPr>
          <a:xfrm>
            <a:off x="8338041" y="1929513"/>
            <a:ext cx="1548780" cy="307777"/>
          </a:xfrm>
          <a:prstGeom prst="rect">
            <a:avLst/>
          </a:prstGeom>
          <a:noFill/>
        </p:spPr>
        <p:txBody>
          <a:bodyPr wrap="square" rtlCol="0">
            <a:spAutoFit/>
          </a:bodyPr>
          <a:lstStyle/>
          <a:p>
            <a:r>
              <a:rPr lang="en-US" sz="1400" b="1"/>
              <a:t>Deep Diapause</a:t>
            </a:r>
            <a:endParaRPr lang="en-US" sz="1400" b="1" dirty="0"/>
          </a:p>
        </p:txBody>
      </p:sp>
      <p:sp>
        <p:nvSpPr>
          <p:cNvPr id="12" name="Title 1"/>
          <p:cNvSpPr txBox="1">
            <a:spLocks/>
          </p:cNvSpPr>
          <p:nvPr/>
        </p:nvSpPr>
        <p:spPr>
          <a:xfrm>
            <a:off x="609600" y="274638"/>
            <a:ext cx="10972800" cy="11430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Mass peaked on day 6 for shallow and deep diapause larvae with the short diapause genotype</a:t>
            </a:r>
          </a:p>
        </p:txBody>
      </p:sp>
      <p:sp>
        <p:nvSpPr>
          <p:cNvPr id="13" name="TextBox 12">
            <a:extLst>
              <a:ext uri="{FF2B5EF4-FFF2-40B4-BE49-F238E27FC236}">
                <a16:creationId xmlns:a16="http://schemas.microsoft.com/office/drawing/2014/main" id="{66D06804-988B-49DB-82A1-05A8735EEC2C}"/>
              </a:ext>
            </a:extLst>
          </p:cNvPr>
          <p:cNvSpPr txBox="1"/>
          <p:nvPr/>
        </p:nvSpPr>
        <p:spPr>
          <a:xfrm>
            <a:off x="0" y="1337873"/>
            <a:ext cx="2827056"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(Wet Mass ～  Diapause Phenotype)</a:t>
            </a:r>
          </a:p>
        </p:txBody>
      </p:sp>
      <p:sp>
        <p:nvSpPr>
          <p:cNvPr id="18" name="TextBox 17"/>
          <p:cNvSpPr txBox="1"/>
          <p:nvPr/>
        </p:nvSpPr>
        <p:spPr>
          <a:xfrm>
            <a:off x="6675694" y="5548394"/>
            <a:ext cx="3324693" cy="369332"/>
          </a:xfrm>
          <a:prstGeom prst="rect">
            <a:avLst/>
          </a:prstGeom>
          <a:solidFill>
            <a:schemeClr val="bg1"/>
          </a:solidFill>
        </p:spPr>
        <p:txBody>
          <a:bodyPr wrap="none" rtlCol="0">
            <a:spAutoFit/>
          </a:bodyPr>
          <a:lstStyle/>
          <a:p>
            <a:r>
              <a:rPr lang="en-US" b="1" dirty="0"/>
              <a:t>F= 3.032, </a:t>
            </a:r>
            <a:r>
              <a:rPr lang="en-US" b="1" dirty="0" err="1"/>
              <a:t>Df</a:t>
            </a:r>
            <a:r>
              <a:rPr lang="en-US" b="1" dirty="0"/>
              <a:t>= 14, p-value= 0.1035</a:t>
            </a:r>
          </a:p>
        </p:txBody>
      </p:sp>
    </p:spTree>
    <p:extLst>
      <p:ext uri="{BB962C8B-B14F-4D97-AF65-F5344CB8AC3E}">
        <p14:creationId xmlns:p14="http://schemas.microsoft.com/office/powerpoint/2010/main" val="1295111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62387" y="1724829"/>
            <a:ext cx="615553" cy="3865489"/>
          </a:xfrm>
          <a:prstGeom prst="rect">
            <a:avLst/>
          </a:prstGeom>
          <a:noFill/>
        </p:spPr>
        <p:txBody>
          <a:bodyPr vert="vert270" wrap="square" rtlCol="0">
            <a:spAutoFit/>
          </a:bodyPr>
          <a:lstStyle/>
          <a:p>
            <a:r>
              <a:rPr lang="en-US" sz="2800" dirty="0"/>
              <a:t>CO</a:t>
            </a:r>
            <a:r>
              <a:rPr lang="en-US" sz="2800" baseline="-25000" dirty="0"/>
              <a:t>2 </a:t>
            </a:r>
            <a:r>
              <a:rPr lang="en-US" sz="2800" dirty="0"/>
              <a:t> Production (µ/g/min)</a:t>
            </a:r>
            <a:endParaRPr lang="en-US" sz="2800" baseline="-25000" dirty="0"/>
          </a:p>
        </p:txBody>
      </p:sp>
      <p:sp>
        <p:nvSpPr>
          <p:cNvPr id="6" name="TextBox 5"/>
          <p:cNvSpPr txBox="1"/>
          <p:nvPr/>
        </p:nvSpPr>
        <p:spPr>
          <a:xfrm>
            <a:off x="5153355" y="6274702"/>
            <a:ext cx="1885287" cy="523220"/>
          </a:xfrm>
          <a:prstGeom prst="rect">
            <a:avLst/>
          </a:prstGeom>
          <a:noFill/>
        </p:spPr>
        <p:txBody>
          <a:bodyPr vert="horz" wrap="square" rtlCol="0">
            <a:spAutoFit/>
          </a:bodyPr>
          <a:lstStyle/>
          <a:p>
            <a:r>
              <a:rPr lang="en-US" sz="2800"/>
              <a:t>Time (days)</a:t>
            </a:r>
            <a:endParaRPr lang="en-US" sz="2800" baseline="-25000" dirty="0"/>
          </a:p>
        </p:txBody>
      </p:sp>
      <p:pic>
        <p:nvPicPr>
          <p:cNvPr id="27" name="Picture 26"/>
          <p:cNvPicPr>
            <a:picLocks noChangeAspect="1"/>
          </p:cNvPicPr>
          <p:nvPr/>
        </p:nvPicPr>
        <p:blipFill rotWithShape="1">
          <a:blip r:embed="rId2"/>
          <a:srcRect l="4242" t="-606" r="20667" b="5439"/>
          <a:stretch/>
        </p:blipFill>
        <p:spPr>
          <a:xfrm>
            <a:off x="2276669" y="1314929"/>
            <a:ext cx="7914252" cy="5014162"/>
          </a:xfrm>
          <a:prstGeom prst="rect">
            <a:avLst/>
          </a:prstGeom>
        </p:spPr>
      </p:pic>
      <p:sp>
        <p:nvSpPr>
          <p:cNvPr id="17" name="Rectangle 16">
            <a:extLst>
              <a:ext uri="{FF2B5EF4-FFF2-40B4-BE49-F238E27FC236}">
                <a16:creationId xmlns:a16="http://schemas.microsoft.com/office/drawing/2014/main" id="{BD4009B0-DAEB-4EE8-B969-5240D51F807F}"/>
              </a:ext>
            </a:extLst>
          </p:cNvPr>
          <p:cNvSpPr/>
          <p:nvPr/>
        </p:nvSpPr>
        <p:spPr>
          <a:xfrm>
            <a:off x="7538097" y="1579800"/>
            <a:ext cx="2311401" cy="6163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68DE4E7-79C1-4CF0-9D4F-98D68F8C6BDA}"/>
              </a:ext>
            </a:extLst>
          </p:cNvPr>
          <p:cNvSpPr/>
          <p:nvPr/>
        </p:nvSpPr>
        <p:spPr>
          <a:xfrm>
            <a:off x="7900831" y="1655234"/>
            <a:ext cx="200550" cy="152817"/>
          </a:xfrm>
          <a:prstGeom prst="ellipse">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3D2DBA0-5406-45C9-8AFC-3AB7E9541D6B}"/>
              </a:ext>
            </a:extLst>
          </p:cNvPr>
          <p:cNvCxnSpPr/>
          <p:nvPr/>
        </p:nvCxnSpPr>
        <p:spPr>
          <a:xfrm>
            <a:off x="7824600" y="1724829"/>
            <a:ext cx="386415" cy="0"/>
          </a:xfrm>
          <a:prstGeom prst="line">
            <a:avLst/>
          </a:prstGeom>
          <a:ln w="76200" cap="rnd">
            <a:solidFill>
              <a:srgbClr val="A252F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81FA676-1FC8-43BC-861C-414DF08AE757}"/>
              </a:ext>
            </a:extLst>
          </p:cNvPr>
          <p:cNvCxnSpPr/>
          <p:nvPr/>
        </p:nvCxnSpPr>
        <p:spPr>
          <a:xfrm>
            <a:off x="7815574" y="2027634"/>
            <a:ext cx="386415" cy="0"/>
          </a:xfrm>
          <a:prstGeom prst="line">
            <a:avLst/>
          </a:prstGeom>
          <a:ln w="76200" cap="rnd">
            <a:solidFill>
              <a:srgbClr val="F6A732"/>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825871D-B384-42A5-AD5E-80BED8A78D36}"/>
              </a:ext>
            </a:extLst>
          </p:cNvPr>
          <p:cNvSpPr/>
          <p:nvPr/>
        </p:nvSpPr>
        <p:spPr>
          <a:xfrm>
            <a:off x="7891804" y="1958039"/>
            <a:ext cx="200550" cy="152817"/>
          </a:xfrm>
          <a:prstGeom prst="ellipse">
            <a:avLst/>
          </a:prstGeom>
          <a:solidFill>
            <a:srgbClr val="F6A732"/>
          </a:solidFill>
          <a:ln>
            <a:solidFill>
              <a:srgbClr val="F6A7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E6093AA-C79C-471C-87A8-8F20A30AC53E}"/>
              </a:ext>
            </a:extLst>
          </p:cNvPr>
          <p:cNvSpPr txBox="1"/>
          <p:nvPr/>
        </p:nvSpPr>
        <p:spPr>
          <a:xfrm>
            <a:off x="8300718" y="1579800"/>
            <a:ext cx="1548780" cy="307777"/>
          </a:xfrm>
          <a:prstGeom prst="rect">
            <a:avLst/>
          </a:prstGeom>
          <a:noFill/>
        </p:spPr>
        <p:txBody>
          <a:bodyPr wrap="square" rtlCol="0">
            <a:spAutoFit/>
          </a:bodyPr>
          <a:lstStyle/>
          <a:p>
            <a:r>
              <a:rPr lang="en-US" sz="1400" b="1"/>
              <a:t>Shallow Diapause</a:t>
            </a:r>
            <a:endParaRPr lang="en-US" sz="1400" b="1" dirty="0"/>
          </a:p>
        </p:txBody>
      </p:sp>
      <p:sp>
        <p:nvSpPr>
          <p:cNvPr id="23" name="TextBox 22">
            <a:extLst>
              <a:ext uri="{FF2B5EF4-FFF2-40B4-BE49-F238E27FC236}">
                <a16:creationId xmlns:a16="http://schemas.microsoft.com/office/drawing/2014/main" id="{446C9373-6871-464C-8F3B-7DFEE4AE139A}"/>
              </a:ext>
            </a:extLst>
          </p:cNvPr>
          <p:cNvSpPr txBox="1"/>
          <p:nvPr/>
        </p:nvSpPr>
        <p:spPr>
          <a:xfrm>
            <a:off x="8300718" y="1863663"/>
            <a:ext cx="1548780" cy="307777"/>
          </a:xfrm>
          <a:prstGeom prst="rect">
            <a:avLst/>
          </a:prstGeom>
          <a:noFill/>
        </p:spPr>
        <p:txBody>
          <a:bodyPr wrap="square" rtlCol="0">
            <a:spAutoFit/>
          </a:bodyPr>
          <a:lstStyle/>
          <a:p>
            <a:r>
              <a:rPr lang="en-US" sz="1400" b="1"/>
              <a:t>Deep Diapause</a:t>
            </a:r>
            <a:endParaRPr lang="en-US" sz="1400" b="1" dirty="0"/>
          </a:p>
        </p:txBody>
      </p:sp>
      <p:sp>
        <p:nvSpPr>
          <p:cNvPr id="25" name="TextBox 24">
            <a:extLst>
              <a:ext uri="{FF2B5EF4-FFF2-40B4-BE49-F238E27FC236}">
                <a16:creationId xmlns:a16="http://schemas.microsoft.com/office/drawing/2014/main" id="{66D06804-988B-49DB-82A1-05A8735EEC2C}"/>
              </a:ext>
            </a:extLst>
          </p:cNvPr>
          <p:cNvSpPr txBox="1"/>
          <p:nvPr/>
        </p:nvSpPr>
        <p:spPr>
          <a:xfrm>
            <a:off x="0" y="869605"/>
            <a:ext cx="3221075"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(CO</a:t>
            </a:r>
            <a:r>
              <a:rPr lang="en-US" sz="1400" baseline="-25000" dirty="0"/>
              <a:t>2</a:t>
            </a:r>
            <a:r>
              <a:rPr lang="en-US" sz="1400" dirty="0"/>
              <a:t> production ～  Diapause Phenotype)</a:t>
            </a:r>
          </a:p>
        </p:txBody>
      </p:sp>
      <p:sp>
        <p:nvSpPr>
          <p:cNvPr id="26" name="TextBox 25">
            <a:extLst>
              <a:ext uri="{FF2B5EF4-FFF2-40B4-BE49-F238E27FC236}">
                <a16:creationId xmlns:a16="http://schemas.microsoft.com/office/drawing/2014/main" id="{F685DF78-BBFA-4D35-B003-4AFC2C17C938}"/>
              </a:ext>
            </a:extLst>
          </p:cNvPr>
          <p:cNvSpPr txBox="1"/>
          <p:nvPr/>
        </p:nvSpPr>
        <p:spPr>
          <a:xfrm>
            <a:off x="5102095" y="3114787"/>
            <a:ext cx="3233514" cy="369332"/>
          </a:xfrm>
          <a:prstGeom prst="rect">
            <a:avLst/>
          </a:prstGeom>
          <a:solidFill>
            <a:schemeClr val="bg1"/>
          </a:solidFill>
        </p:spPr>
        <p:txBody>
          <a:bodyPr wrap="none" rtlCol="0">
            <a:spAutoFit/>
          </a:bodyPr>
          <a:lstStyle/>
          <a:p>
            <a:r>
              <a:rPr lang="en-US" b="1" dirty="0"/>
              <a:t>F= 1.068, </a:t>
            </a:r>
            <a:r>
              <a:rPr lang="en-US" b="1" dirty="0" err="1"/>
              <a:t>Df</a:t>
            </a:r>
            <a:r>
              <a:rPr lang="en-US" b="1" dirty="0"/>
              <a:t>=14, P-value = 0.319</a:t>
            </a:r>
          </a:p>
        </p:txBody>
      </p:sp>
      <p:sp>
        <p:nvSpPr>
          <p:cNvPr id="14" name="Title 1"/>
          <p:cNvSpPr txBox="1">
            <a:spLocks/>
          </p:cNvSpPr>
          <p:nvPr/>
        </p:nvSpPr>
        <p:spPr>
          <a:xfrm>
            <a:off x="609600" y="274638"/>
            <a:ext cx="10972800" cy="11430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CO</a:t>
            </a:r>
            <a:r>
              <a:rPr lang="en-US" baseline="-25000" dirty="0"/>
              <a:t>2</a:t>
            </a:r>
            <a:r>
              <a:rPr lang="en-US" dirty="0"/>
              <a:t> between shallow and deep diapause is not different</a:t>
            </a:r>
          </a:p>
        </p:txBody>
      </p:sp>
      <p:cxnSp>
        <p:nvCxnSpPr>
          <p:cNvPr id="3" name="Straight Arrow Connector 2"/>
          <p:cNvCxnSpPr/>
          <p:nvPr/>
        </p:nvCxnSpPr>
        <p:spPr>
          <a:xfrm flipH="1">
            <a:off x="3993267" y="2916820"/>
            <a:ext cx="752353" cy="85652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237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2375307"/>
            <a:ext cx="7609114"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a:t>Development</a:t>
            </a:r>
          </a:p>
          <a:p>
            <a:pPr marL="1200150" lvl="1" indent="-742950">
              <a:lnSpc>
                <a:spcPct val="120000"/>
              </a:lnSpc>
              <a:spcAft>
                <a:spcPts val="500"/>
              </a:spcAft>
              <a:buFont typeface="+mj-lt"/>
              <a:buAutoNum type="arabicPeriod"/>
            </a:pPr>
            <a:r>
              <a:rPr lang="en-US" sz="4400" b="1" dirty="0"/>
              <a:t>Metabolic activity</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
        <p:nvSpPr>
          <p:cNvPr id="18" name="Title 2"/>
          <p:cNvSpPr txBox="1">
            <a:spLocks/>
          </p:cNvSpPr>
          <p:nvPr/>
        </p:nvSpPr>
        <p:spPr>
          <a:xfrm>
            <a:off x="457198" y="353961"/>
            <a:ext cx="7073902" cy="13434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a:t>When to compare larvae?</a:t>
            </a:r>
            <a:endParaRPr lang="en-US" sz="5400" dirty="0"/>
          </a:p>
        </p:txBody>
      </p:sp>
    </p:spTree>
    <p:extLst>
      <p:ext uri="{BB962C8B-B14F-4D97-AF65-F5344CB8AC3E}">
        <p14:creationId xmlns:p14="http://schemas.microsoft.com/office/powerpoint/2010/main" val="90428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0" end="0"/>
                                            </p:txEl>
                                          </p:spTgt>
                                        </p:tgtEl>
                                        <p:attrNameLst>
                                          <p:attrName>style.opacity</p:attrName>
                                        </p:attrNameLst>
                                      </p:cBhvr>
                                      <p:to>
                                        <p:strVal val="0.1"/>
                                      </p:to>
                                    </p:set>
                                    <p:animEffect filter="image" prLst="opacity: 0.1">
                                      <p:cBhvr rctx="IE">
                                        <p:cTn id="7" dur="indefinite"/>
                                        <p:tgtEl>
                                          <p:spTgt spid="5">
                                            <p:txEl>
                                              <p:pRg st="0" end="0"/>
                                            </p:txEl>
                                          </p:spTgt>
                                        </p:tgtEl>
                                      </p:cBhvr>
                                    </p:animEffect>
                                  </p:childTnLst>
                                </p:cTn>
                              </p:par>
                              <p:par>
                                <p:cTn id="8" presetID="9" presetClass="emph" presetSubtype="0" nodeType="withEffect">
                                  <p:stCondLst>
                                    <p:cond delay="0"/>
                                  </p:stCondLst>
                                  <p:childTnLst>
                                    <p:set>
                                      <p:cBhvr rctx="PPT">
                                        <p:cTn id="9" dur="indefinite"/>
                                        <p:tgtEl>
                                          <p:spTgt spid="10"/>
                                        </p:tgtEl>
                                        <p:attrNameLst>
                                          <p:attrName>style.opacity</p:attrName>
                                        </p:attrNameLst>
                                      </p:cBhvr>
                                      <p:to>
                                        <p:strVal val="0.1"/>
                                      </p:to>
                                    </p:set>
                                    <p:animEffect filter="image" prLst="opacity: 0.1">
                                      <p:cBhvr rctx="IE">
                                        <p:cTn id="10" dur="indefinite"/>
                                        <p:tgtEl>
                                          <p:spTgt spid="10"/>
                                        </p:tgtEl>
                                      </p:cBhvr>
                                    </p:animEffect>
                                  </p:childTnLst>
                                </p:cTn>
                              </p:par>
                              <p:par>
                                <p:cTn id="11" presetID="9" presetClass="emph" presetSubtype="0" grpId="0" nodeType="withEffect">
                                  <p:stCondLst>
                                    <p:cond delay="0"/>
                                  </p:stCondLst>
                                  <p:childTnLst>
                                    <p:set>
                                      <p:cBhvr rctx="PPT">
                                        <p:cTn id="12" dur="indefinite"/>
                                        <p:tgtEl>
                                          <p:spTgt spid="15"/>
                                        </p:tgtEl>
                                        <p:attrNameLst>
                                          <p:attrName>style.opacity</p:attrName>
                                        </p:attrNameLst>
                                      </p:cBhvr>
                                      <p:to>
                                        <p:strVal val="0.1"/>
                                      </p:to>
                                    </p:set>
                                    <p:animEffect filter="image" prLst="opacity: 0.1">
                                      <p:cBhvr rctx="IE">
                                        <p:cTn id="13" dur="indefinite"/>
                                        <p:tgtEl>
                                          <p:spTgt spid="15"/>
                                        </p:tgtEl>
                                      </p:cBhvr>
                                    </p:animEffect>
                                  </p:childTnLst>
                                </p:cTn>
                              </p:par>
                              <p:par>
                                <p:cTn id="14" presetID="9" presetClass="emph" presetSubtype="0" nodeType="withEffect">
                                  <p:stCondLst>
                                    <p:cond delay="0"/>
                                  </p:stCondLst>
                                  <p:childTnLst>
                                    <p:set>
                                      <p:cBhvr rctx="PPT">
                                        <p:cTn id="15" dur="indefinite"/>
                                        <p:tgtEl>
                                          <p:spTgt spid="5">
                                            <p:txEl>
                                              <p:pRg st="1" end="1"/>
                                            </p:txEl>
                                          </p:spTgt>
                                        </p:tgtEl>
                                        <p:attrNameLst>
                                          <p:attrName>style.opacity</p:attrName>
                                        </p:attrNameLst>
                                      </p:cBhvr>
                                      <p:to>
                                        <p:strVal val="0.1"/>
                                      </p:to>
                                    </p:set>
                                    <p:animEffect filter="image" prLst="opacity: 0.1">
                                      <p:cBhvr rctx="IE">
                                        <p:cTn id="16" dur="indefinite"/>
                                        <p:tgtEl>
                                          <p:spTgt spid="5">
                                            <p:txEl>
                                              <p:pRg st="1" end="1"/>
                                            </p:txEl>
                                          </p:spTgt>
                                        </p:tgtEl>
                                      </p:cBhvr>
                                    </p:animEffect>
                                  </p:childTnLst>
                                </p:cTn>
                              </p:par>
                              <p:par>
                                <p:cTn id="17" presetID="9" presetClass="emph" presetSubtype="0" nodeType="withEffect">
                                  <p:stCondLst>
                                    <p:cond delay="0"/>
                                  </p:stCondLst>
                                  <p:childTnLst>
                                    <p:set>
                                      <p:cBhvr rctx="PPT">
                                        <p:cTn id="18" dur="indefinite"/>
                                        <p:tgtEl>
                                          <p:spTgt spid="2"/>
                                        </p:tgtEl>
                                        <p:attrNameLst>
                                          <p:attrName>style.opacity</p:attrName>
                                        </p:attrNameLst>
                                      </p:cBhvr>
                                      <p:to>
                                        <p:strVal val="0.1"/>
                                      </p:to>
                                    </p:set>
                                    <p:animEffect filter="image" prLst="opacity: 0.1">
                                      <p:cBhvr rctx="IE">
                                        <p:cTn id="19" dur="indefinite"/>
                                        <p:tgtEl>
                                          <p:spTgt spid="2"/>
                                        </p:tgtEl>
                                      </p:cBhvr>
                                    </p:animEffect>
                                  </p:childTnLst>
                                </p:cTn>
                              </p:par>
                              <p:par>
                                <p:cTn id="20" presetID="9" presetClass="emph" presetSubtype="0" grpId="0" nodeType="withEffect">
                                  <p:stCondLst>
                                    <p:cond delay="0"/>
                                  </p:stCondLst>
                                  <p:childTnLst>
                                    <p:set>
                                      <p:cBhvr rctx="PPT">
                                        <p:cTn id="21" dur="indefinite"/>
                                        <p:tgtEl>
                                          <p:spTgt spid="16"/>
                                        </p:tgtEl>
                                        <p:attrNameLst>
                                          <p:attrName>style.opacity</p:attrName>
                                        </p:attrNameLst>
                                      </p:cBhvr>
                                      <p:to>
                                        <p:strVal val="0.1"/>
                                      </p:to>
                                    </p:set>
                                    <p:animEffect filter="image" prLst="opacity: 0.1">
                                      <p:cBhvr rctx="IE">
                                        <p:cTn id="22" dur="indefinite"/>
                                        <p:tgtEl>
                                          <p:spTgt spid="16"/>
                                        </p:tgtEl>
                                      </p:cBhvr>
                                    </p:animEffect>
                                  </p:childTnLst>
                                </p:cTn>
                              </p:par>
                              <p:par>
                                <p:cTn id="23" presetID="9" presetClass="emph" presetSubtype="0" nodeType="withEffect">
                                  <p:stCondLst>
                                    <p:cond delay="0"/>
                                  </p:stCondLst>
                                  <p:childTnLst>
                                    <p:set>
                                      <p:cBhvr rctx="PPT">
                                        <p:cTn id="24" dur="indefinite"/>
                                        <p:tgtEl>
                                          <p:spTgt spid="11"/>
                                        </p:tgtEl>
                                        <p:attrNameLst>
                                          <p:attrName>style.opacity</p:attrName>
                                        </p:attrNameLst>
                                      </p:cBhvr>
                                      <p:to>
                                        <p:strVal val="0.1"/>
                                      </p:to>
                                    </p:set>
                                    <p:animEffect filter="image" prLst="opacity: 0.1">
                                      <p:cBhvr rctx="IE">
                                        <p:cTn id="25"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normAutofit/>
          </a:bodyPr>
          <a:lstStyle/>
          <a:p>
            <a:r>
              <a:rPr lang="en-US" dirty="0"/>
              <a:t>Developmental step between larva and pupa</a:t>
            </a:r>
          </a:p>
          <a:p>
            <a:r>
              <a:rPr lang="en-US" dirty="0"/>
              <a:t>Stored resources at their peak during wandering stage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580" y="1816335"/>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377" y="1815695"/>
            <a:ext cx="2055751" cy="1487278"/>
          </a:xfrm>
          <a:prstGeom prst="rect">
            <a:avLst/>
          </a:prstGeom>
        </p:spPr>
      </p:pic>
      <p:sp>
        <p:nvSpPr>
          <p:cNvPr id="2" name="TextBox 1"/>
          <p:cNvSpPr txBox="1"/>
          <p:nvPr/>
        </p:nvSpPr>
        <p:spPr>
          <a:xfrm>
            <a:off x="7285075" y="1507990"/>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531658" y="1507990"/>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335363" y="3113507"/>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359572" y="3015479"/>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87647" y="3591972"/>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239267" y="4053637"/>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8365153" y="4600145"/>
            <a:ext cx="1756707" cy="1911917"/>
            <a:chOff x="8365153" y="4600145"/>
            <a:chExt cx="1756707" cy="1911917"/>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22" name="&quot;No&quot; Symbol 21"/>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Title 1"/>
          <p:cNvSpPr>
            <a:spLocks noGrp="1"/>
          </p:cNvSpPr>
          <p:nvPr>
            <p:ph type="title"/>
          </p:nvPr>
        </p:nvSpPr>
        <p:spPr>
          <a:xfrm>
            <a:off x="609600" y="274638"/>
            <a:ext cx="10972800" cy="1143000"/>
          </a:xfrm>
        </p:spPr>
        <p:txBody>
          <a:bodyPr/>
          <a:lstStyle/>
          <a:p>
            <a:r>
              <a:rPr lang="en-US" b="1" dirty="0"/>
              <a:t>The wandering stage?</a:t>
            </a:r>
          </a:p>
        </p:txBody>
      </p:sp>
    </p:spTree>
    <p:extLst>
      <p:ext uri="{BB962C8B-B14F-4D97-AF65-F5344CB8AC3E}">
        <p14:creationId xmlns:p14="http://schemas.microsoft.com/office/powerpoint/2010/main" val="650075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Lst>
          </a:blip>
          <a:stretch>
            <a:fillRect/>
          </a:stretch>
        </p:blipFill>
        <p:spPr>
          <a:xfrm rot="5400000">
            <a:off x="5794665" y="1299250"/>
            <a:ext cx="6414870" cy="4288200"/>
          </a:xfrm>
          <a:prstGeom prst="rect">
            <a:avLst/>
          </a:prstGeom>
        </p:spPr>
      </p:pic>
      <p:grpSp>
        <p:nvGrpSpPr>
          <p:cNvPr id="9" name="Group 8"/>
          <p:cNvGrpSpPr/>
          <p:nvPr/>
        </p:nvGrpSpPr>
        <p:grpSpPr>
          <a:xfrm>
            <a:off x="815701" y="557922"/>
            <a:ext cx="2180273" cy="2445881"/>
            <a:chOff x="815701" y="900823"/>
            <a:chExt cx="2180273" cy="2445881"/>
          </a:xfrm>
        </p:grpSpPr>
        <p:pic>
          <p:nvPicPr>
            <p:cNvPr id="6" name="Picture 5"/>
            <p:cNvPicPr>
              <a:picLocks noChangeAspect="1"/>
            </p:cNvPicPr>
            <p:nvPr/>
          </p:nvPicPr>
          <p:blipFill rotWithShape="1">
            <a:blip r:embed="rId4"/>
            <a:srcRect l="23834" r="26025"/>
            <a:stretch/>
          </p:blipFill>
          <p:spPr>
            <a:xfrm>
              <a:off x="815701" y="900823"/>
              <a:ext cx="2180273" cy="24458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1689939" y="900823"/>
              <a:ext cx="1306035" cy="461665"/>
            </a:xfrm>
            <a:prstGeom prst="rect">
              <a:avLst/>
            </a:prstGeom>
            <a:solidFill>
              <a:schemeClr val="bg1"/>
            </a:solidFill>
          </p:spPr>
          <p:txBody>
            <a:bodyPr wrap="square" rtlCol="0">
              <a:spAutoFit/>
            </a:bodyPr>
            <a:lstStyle/>
            <a:p>
              <a:r>
                <a:rPr lang="en-US" sz="2400" b="1" dirty="0"/>
                <a:t>30 mins</a:t>
              </a:r>
            </a:p>
          </p:txBody>
        </p:sp>
      </p:grpSp>
      <p:sp>
        <p:nvSpPr>
          <p:cNvPr id="8" name="Cross 7"/>
          <p:cNvSpPr/>
          <p:nvPr/>
        </p:nvSpPr>
        <p:spPr>
          <a:xfrm>
            <a:off x="1689937" y="3508755"/>
            <a:ext cx="431800" cy="482092"/>
          </a:xfrm>
          <a:prstGeom prst="plus">
            <a:avLst>
              <a:gd name="adj" fmla="val 3382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Equal 9"/>
          <p:cNvSpPr/>
          <p:nvPr/>
        </p:nvSpPr>
        <p:spPr>
          <a:xfrm>
            <a:off x="4743451" y="3202304"/>
            <a:ext cx="1181100" cy="61290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4" name="Picture 13"/>
          <p:cNvPicPr>
            <a:picLocks noChangeAspect="1"/>
          </p:cNvPicPr>
          <p:nvPr/>
        </p:nvPicPr>
        <p:blipFill>
          <a:blip r:embed="rId5"/>
          <a:stretch>
            <a:fillRect/>
          </a:stretch>
        </p:blipFill>
        <p:spPr>
          <a:xfrm>
            <a:off x="7627628" y="2900487"/>
            <a:ext cx="552716" cy="535113"/>
          </a:xfrm>
          <a:prstGeom prst="rect">
            <a:avLst/>
          </a:prstGeom>
        </p:spPr>
      </p:pic>
      <p:pic>
        <p:nvPicPr>
          <p:cNvPr id="19"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72593" y="4771185"/>
            <a:ext cx="768963" cy="74232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72593" y="788754"/>
            <a:ext cx="768963" cy="74232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5"/>
          <a:stretch>
            <a:fillRect/>
          </a:stretch>
        </p:blipFill>
        <p:spPr>
          <a:xfrm>
            <a:off x="8569460" y="2900487"/>
            <a:ext cx="552716" cy="535113"/>
          </a:xfrm>
          <a:prstGeom prst="rect">
            <a:avLst/>
          </a:prstGeom>
        </p:spPr>
      </p:pic>
      <p:pic>
        <p:nvPicPr>
          <p:cNvPr id="26" name="Picture 25"/>
          <p:cNvPicPr>
            <a:picLocks noChangeAspect="1"/>
          </p:cNvPicPr>
          <p:nvPr/>
        </p:nvPicPr>
        <p:blipFill rotWithShape="1">
          <a:blip r:embed="rId7"/>
          <a:srcRect l="12062" t="5796" r="12295" b="8267"/>
          <a:stretch/>
        </p:blipFill>
        <p:spPr>
          <a:xfrm>
            <a:off x="533535" y="4323807"/>
            <a:ext cx="2744603" cy="2336737"/>
          </a:xfrm>
          <a:prstGeom prst="rect">
            <a:avLst/>
          </a:prstGeom>
        </p:spPr>
      </p:pic>
    </p:spTree>
    <p:extLst>
      <p:ext uri="{BB962C8B-B14F-4D97-AF65-F5344CB8AC3E}">
        <p14:creationId xmlns:p14="http://schemas.microsoft.com/office/powerpoint/2010/main" val="156354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000" t="6019" r="11429" b="5092"/>
          <a:stretch/>
        </p:blipFill>
        <p:spPr>
          <a:xfrm>
            <a:off x="616387" y="1473200"/>
            <a:ext cx="5483933" cy="3497266"/>
          </a:xfrm>
          <a:prstGeom prst="rect">
            <a:avLst/>
          </a:prstGeom>
        </p:spPr>
      </p:pic>
      <p:sp>
        <p:nvSpPr>
          <p:cNvPr id="11" name="TextBox 10"/>
          <p:cNvSpPr txBox="1"/>
          <p:nvPr/>
        </p:nvSpPr>
        <p:spPr>
          <a:xfrm>
            <a:off x="2714971" y="4970466"/>
            <a:ext cx="1286763" cy="369332"/>
          </a:xfrm>
          <a:prstGeom prst="rect">
            <a:avLst/>
          </a:prstGeom>
          <a:noFill/>
        </p:spPr>
        <p:txBody>
          <a:bodyPr wrap="none" rtlCol="0">
            <a:spAutoFit/>
          </a:bodyPr>
          <a:lstStyle/>
          <a:p>
            <a:r>
              <a:rPr lang="en-US"/>
              <a:t>Time (days)</a:t>
            </a:r>
          </a:p>
        </p:txBody>
      </p:sp>
      <p:sp>
        <p:nvSpPr>
          <p:cNvPr id="13" name="TextBox 12"/>
          <p:cNvSpPr txBox="1"/>
          <p:nvPr/>
        </p:nvSpPr>
        <p:spPr>
          <a:xfrm>
            <a:off x="154722" y="1977866"/>
            <a:ext cx="461665" cy="2303066"/>
          </a:xfrm>
          <a:prstGeom prst="rect">
            <a:avLst/>
          </a:prstGeom>
          <a:noFill/>
        </p:spPr>
        <p:txBody>
          <a:bodyPr vert="vert270" wrap="none" rtlCol="0">
            <a:spAutoFit/>
          </a:bodyPr>
          <a:lstStyle/>
          <a:p>
            <a:r>
              <a:rPr lang="en-US"/>
              <a:t>Wandering Density Plot</a:t>
            </a:r>
          </a:p>
        </p:txBody>
      </p:sp>
      <p:sp>
        <p:nvSpPr>
          <p:cNvPr id="24" name="TextBox 23"/>
          <p:cNvSpPr txBox="1"/>
          <p:nvPr/>
        </p:nvSpPr>
        <p:spPr>
          <a:xfrm>
            <a:off x="3827494" y="3986887"/>
            <a:ext cx="2268506" cy="307777"/>
          </a:xfrm>
          <a:prstGeom prst="rect">
            <a:avLst/>
          </a:prstGeom>
          <a:noFill/>
        </p:spPr>
        <p:txBody>
          <a:bodyPr wrap="none" rtlCol="0">
            <a:spAutoFit/>
          </a:bodyPr>
          <a:lstStyle/>
          <a:p>
            <a:r>
              <a:rPr lang="en-US" sz="1400" dirty="0"/>
              <a:t>Non Diapause Programming </a:t>
            </a:r>
          </a:p>
        </p:txBody>
      </p:sp>
      <p:pic>
        <p:nvPicPr>
          <p:cNvPr id="26" name="Picture 25"/>
          <p:cNvPicPr>
            <a:picLocks noChangeAspect="1"/>
          </p:cNvPicPr>
          <p:nvPr/>
        </p:nvPicPr>
        <p:blipFill rotWithShape="1">
          <a:blip r:embed="rId3"/>
          <a:srcRect l="3000" t="6249" r="11429" b="5324"/>
          <a:stretch/>
        </p:blipFill>
        <p:spPr>
          <a:xfrm>
            <a:off x="6708067" y="1486932"/>
            <a:ext cx="5483933" cy="3497266"/>
          </a:xfrm>
          <a:prstGeom prst="rect">
            <a:avLst/>
          </a:prstGeom>
        </p:spPr>
      </p:pic>
      <p:sp>
        <p:nvSpPr>
          <p:cNvPr id="27" name="TextBox 26"/>
          <p:cNvSpPr txBox="1"/>
          <p:nvPr/>
        </p:nvSpPr>
        <p:spPr>
          <a:xfrm>
            <a:off x="8806651" y="4970466"/>
            <a:ext cx="1286763" cy="369332"/>
          </a:xfrm>
          <a:prstGeom prst="rect">
            <a:avLst/>
          </a:prstGeom>
          <a:noFill/>
        </p:spPr>
        <p:txBody>
          <a:bodyPr wrap="none" rtlCol="0">
            <a:spAutoFit/>
          </a:bodyPr>
          <a:lstStyle/>
          <a:p>
            <a:r>
              <a:rPr lang="en-US"/>
              <a:t>Time (days)</a:t>
            </a:r>
          </a:p>
        </p:txBody>
      </p:sp>
      <p:sp>
        <p:nvSpPr>
          <p:cNvPr id="28" name="TextBox 27"/>
          <p:cNvSpPr txBox="1"/>
          <p:nvPr/>
        </p:nvSpPr>
        <p:spPr>
          <a:xfrm>
            <a:off x="6246402" y="1991598"/>
            <a:ext cx="461665" cy="2303066"/>
          </a:xfrm>
          <a:prstGeom prst="rect">
            <a:avLst/>
          </a:prstGeom>
          <a:noFill/>
        </p:spPr>
        <p:txBody>
          <a:bodyPr vert="vert270" wrap="none" rtlCol="0">
            <a:spAutoFit/>
          </a:bodyPr>
          <a:lstStyle/>
          <a:p>
            <a:r>
              <a:rPr lang="en-US"/>
              <a:t>Wandering Density Plot</a:t>
            </a:r>
          </a:p>
        </p:txBody>
      </p:sp>
      <p:sp>
        <p:nvSpPr>
          <p:cNvPr id="29" name="TextBox 28"/>
          <p:cNvSpPr txBox="1"/>
          <p:nvPr/>
        </p:nvSpPr>
        <p:spPr>
          <a:xfrm>
            <a:off x="7033610" y="3986887"/>
            <a:ext cx="1923860" cy="307777"/>
          </a:xfrm>
          <a:prstGeom prst="rect">
            <a:avLst/>
          </a:prstGeom>
          <a:noFill/>
        </p:spPr>
        <p:txBody>
          <a:bodyPr wrap="none" rtlCol="0">
            <a:spAutoFit/>
          </a:bodyPr>
          <a:lstStyle/>
          <a:p>
            <a:r>
              <a:rPr lang="en-US" sz="1400" dirty="0"/>
              <a:t>Diapause Programming </a:t>
            </a:r>
          </a:p>
        </p:txBody>
      </p:sp>
      <p:sp>
        <p:nvSpPr>
          <p:cNvPr id="30" name="TextBox 29"/>
          <p:cNvSpPr txBox="1"/>
          <p:nvPr/>
        </p:nvSpPr>
        <p:spPr>
          <a:xfrm>
            <a:off x="9792287" y="1280843"/>
            <a:ext cx="389850" cy="584775"/>
          </a:xfrm>
          <a:prstGeom prst="rect">
            <a:avLst/>
          </a:prstGeom>
          <a:noFill/>
        </p:spPr>
        <p:txBody>
          <a:bodyPr wrap="none" rtlCol="0">
            <a:spAutoFit/>
          </a:bodyPr>
          <a:lstStyle/>
          <a:p>
            <a:r>
              <a:rPr lang="en-US" sz="3200" b="1" dirty="0"/>
              <a:t>*</a:t>
            </a:r>
          </a:p>
        </p:txBody>
      </p:sp>
      <p:sp>
        <p:nvSpPr>
          <p:cNvPr id="31" name="TextBox 30"/>
          <p:cNvSpPr txBox="1"/>
          <p:nvPr/>
        </p:nvSpPr>
        <p:spPr>
          <a:xfrm>
            <a:off x="9885597" y="2282048"/>
            <a:ext cx="389850" cy="584775"/>
          </a:xfrm>
          <a:prstGeom prst="rect">
            <a:avLst/>
          </a:prstGeom>
          <a:noFill/>
        </p:spPr>
        <p:txBody>
          <a:bodyPr wrap="none" rtlCol="0">
            <a:spAutoFit/>
          </a:bodyPr>
          <a:lstStyle/>
          <a:p>
            <a:r>
              <a:rPr lang="en-US" sz="3200" b="1" dirty="0"/>
              <a:t>*</a:t>
            </a:r>
          </a:p>
        </p:txBody>
      </p:sp>
      <p:sp>
        <p:nvSpPr>
          <p:cNvPr id="20" name="TextBox 19">
            <a:extLst>
              <a:ext uri="{FF2B5EF4-FFF2-40B4-BE49-F238E27FC236}">
                <a16:creationId xmlns:a16="http://schemas.microsoft.com/office/drawing/2014/main" id="{AE0DEB70-8AA2-4A15-9F7F-4A9C0C30D1E8}"/>
              </a:ext>
            </a:extLst>
          </p:cNvPr>
          <p:cNvSpPr txBox="1"/>
          <p:nvPr/>
        </p:nvSpPr>
        <p:spPr>
          <a:xfrm>
            <a:off x="0" y="869605"/>
            <a:ext cx="4108882"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(Wandering Day ～ Photoperiod x Diapause genotype)</a:t>
            </a:r>
          </a:p>
        </p:txBody>
      </p:sp>
      <p:grpSp>
        <p:nvGrpSpPr>
          <p:cNvPr id="6" name="Group 5">
            <a:extLst>
              <a:ext uri="{FF2B5EF4-FFF2-40B4-BE49-F238E27FC236}">
                <a16:creationId xmlns:a16="http://schemas.microsoft.com/office/drawing/2014/main" id="{C31AA349-5699-4C0E-9520-15BA76DC0D2F}"/>
              </a:ext>
            </a:extLst>
          </p:cNvPr>
          <p:cNvGrpSpPr/>
          <p:nvPr/>
        </p:nvGrpSpPr>
        <p:grpSpPr>
          <a:xfrm>
            <a:off x="4387425" y="1588818"/>
            <a:ext cx="1708575" cy="553601"/>
            <a:chOff x="3581881" y="2185534"/>
            <a:chExt cx="1708575" cy="553601"/>
          </a:xfrm>
        </p:grpSpPr>
        <p:sp>
          <p:nvSpPr>
            <p:cNvPr id="3" name="Rectangle 2">
              <a:extLst>
                <a:ext uri="{FF2B5EF4-FFF2-40B4-BE49-F238E27FC236}">
                  <a16:creationId xmlns:a16="http://schemas.microsoft.com/office/drawing/2014/main" id="{9293BE06-8175-4DD5-BF27-26C5AB31CDE1}"/>
                </a:ext>
              </a:extLst>
            </p:cNvPr>
            <p:cNvSpPr/>
            <p:nvPr/>
          </p:nvSpPr>
          <p:spPr>
            <a:xfrm>
              <a:off x="3581881" y="2185534"/>
              <a:ext cx="1708575" cy="55360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7B6E97B-67E1-43E3-9FA3-E662506C77F1}"/>
                </a:ext>
              </a:extLst>
            </p:cNvPr>
            <p:cNvGrpSpPr/>
            <p:nvPr/>
          </p:nvGrpSpPr>
          <p:grpSpPr>
            <a:xfrm>
              <a:off x="3631266" y="2244724"/>
              <a:ext cx="1603204" cy="457086"/>
              <a:chOff x="3702780" y="1648009"/>
              <a:chExt cx="1603204" cy="457086"/>
            </a:xfrm>
          </p:grpSpPr>
          <p:sp>
            <p:nvSpPr>
              <p:cNvPr id="14" name="Rectangle 13"/>
              <p:cNvSpPr/>
              <p:nvPr/>
            </p:nvSpPr>
            <p:spPr>
              <a:xfrm>
                <a:off x="3945748" y="1648009"/>
                <a:ext cx="1360236" cy="457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Short-Diapause</a:t>
                </a:r>
              </a:p>
              <a:p>
                <a:r>
                  <a:rPr lang="en-US" sz="1400" dirty="0">
                    <a:solidFill>
                      <a:schemeClr val="tx1"/>
                    </a:solidFill>
                  </a:rPr>
                  <a:t>Long-Diapause</a:t>
                </a:r>
              </a:p>
            </p:txBody>
          </p:sp>
          <p:cxnSp>
            <p:nvCxnSpPr>
              <p:cNvPr id="18" name="Straight Connector 17"/>
              <p:cNvCxnSpPr/>
              <p:nvPr/>
            </p:nvCxnSpPr>
            <p:spPr>
              <a:xfrm flipH="1">
                <a:off x="3702780" y="1742978"/>
                <a:ext cx="271214" cy="0"/>
              </a:xfrm>
              <a:prstGeom prst="line">
                <a:avLst/>
              </a:prstGeom>
              <a:ln w="57150">
                <a:solidFill>
                  <a:srgbClr val="F3999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3702780" y="1980944"/>
                <a:ext cx="271214" cy="0"/>
              </a:xfrm>
              <a:prstGeom prst="line">
                <a:avLst/>
              </a:prstGeom>
              <a:ln w="57150">
                <a:solidFill>
                  <a:srgbClr val="5ED0D5"/>
                </a:solidFill>
              </a:ln>
            </p:spPr>
            <p:style>
              <a:lnRef idx="1">
                <a:schemeClr val="accent1"/>
              </a:lnRef>
              <a:fillRef idx="0">
                <a:schemeClr val="accent1"/>
              </a:fillRef>
              <a:effectRef idx="0">
                <a:schemeClr val="accent1"/>
              </a:effectRef>
              <a:fontRef idx="minor">
                <a:schemeClr val="tx1"/>
              </a:fontRef>
            </p:style>
          </p:cxnSp>
        </p:grpSp>
      </p:grpSp>
      <p:sp>
        <p:nvSpPr>
          <p:cNvPr id="7" name="TextBox 6">
            <a:extLst>
              <a:ext uri="{FF2B5EF4-FFF2-40B4-BE49-F238E27FC236}">
                <a16:creationId xmlns:a16="http://schemas.microsoft.com/office/drawing/2014/main" id="{75475556-7535-4930-B32F-F31AC4FD8E7C}"/>
              </a:ext>
            </a:extLst>
          </p:cNvPr>
          <p:cNvSpPr txBox="1"/>
          <p:nvPr/>
        </p:nvSpPr>
        <p:spPr>
          <a:xfrm>
            <a:off x="7028640" y="3631287"/>
            <a:ext cx="1401922" cy="307777"/>
          </a:xfrm>
          <a:prstGeom prst="rect">
            <a:avLst/>
          </a:prstGeom>
          <a:noFill/>
        </p:spPr>
        <p:txBody>
          <a:bodyPr wrap="none" rtlCol="0">
            <a:spAutoFit/>
          </a:bodyPr>
          <a:lstStyle/>
          <a:p>
            <a:r>
              <a:rPr lang="en-US" sz="1400" dirty="0"/>
              <a:t>P-value = &lt;2e-16</a:t>
            </a:r>
          </a:p>
        </p:txBody>
      </p:sp>
    </p:spTree>
    <p:extLst>
      <p:ext uri="{BB962C8B-B14F-4D97-AF65-F5344CB8AC3E}">
        <p14:creationId xmlns:p14="http://schemas.microsoft.com/office/powerpoint/2010/main" val="8107504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should I compare? </a:t>
            </a:r>
            <a:r>
              <a:rPr lang="en-US" b="1" u="sng" dirty="0"/>
              <a:t>During Wandering!!</a:t>
            </a:r>
          </a:p>
        </p:txBody>
      </p:sp>
      <p:sp>
        <p:nvSpPr>
          <p:cNvPr id="3" name="Content Placeholder 2"/>
          <p:cNvSpPr>
            <a:spLocks noGrp="1"/>
          </p:cNvSpPr>
          <p:nvPr>
            <p:ph idx="1"/>
          </p:nvPr>
        </p:nvSpPr>
        <p:spPr>
          <a:xfrm>
            <a:off x="609600" y="1600203"/>
            <a:ext cx="4445000" cy="4525963"/>
          </a:xfrm>
        </p:spPr>
        <p:txBody>
          <a:bodyPr>
            <a:normAutofit/>
          </a:bodyPr>
          <a:lstStyle/>
          <a:p>
            <a:r>
              <a:rPr lang="en-US" sz="3600" strike="sngStrike" dirty="0"/>
              <a:t>Diagnosing diapause using phenotype</a:t>
            </a:r>
          </a:p>
          <a:p>
            <a:r>
              <a:rPr lang="en-US" sz="3600" strike="sngStrike" dirty="0"/>
              <a:t>Diapause diagnosis using metabolic activity</a:t>
            </a:r>
          </a:p>
          <a:p>
            <a:pPr>
              <a:buFont typeface="Wingdings" charset="2"/>
              <a:buChar char="ü"/>
            </a:pPr>
            <a:r>
              <a:rPr lang="en-US" sz="4000" dirty="0"/>
              <a:t>Wandering = Peak Nutrition</a:t>
            </a:r>
          </a:p>
        </p:txBody>
      </p:sp>
      <p:pic>
        <p:nvPicPr>
          <p:cNvPr id="9" name="Picture 8"/>
          <p:cNvPicPr>
            <a:picLocks noChangeAspect="1"/>
          </p:cNvPicPr>
          <p:nvPr/>
        </p:nvPicPr>
        <p:blipFill>
          <a:blip r:embed="rId2"/>
          <a:stretch>
            <a:fillRect/>
          </a:stretch>
        </p:blipFill>
        <p:spPr>
          <a:xfrm>
            <a:off x="6541768" y="2346350"/>
            <a:ext cx="3826003" cy="2476142"/>
          </a:xfrm>
          <a:prstGeom prst="rect">
            <a:avLst/>
          </a:prstGeom>
        </p:spPr>
      </p:pic>
      <p:pic>
        <p:nvPicPr>
          <p:cNvPr id="10" name="Picture 9"/>
          <p:cNvPicPr>
            <a:picLocks noChangeAspect="1"/>
          </p:cNvPicPr>
          <p:nvPr/>
        </p:nvPicPr>
        <p:blipFill>
          <a:blip r:embed="rId3"/>
          <a:stretch>
            <a:fillRect/>
          </a:stretch>
        </p:blipFill>
        <p:spPr>
          <a:xfrm>
            <a:off x="8899559" y="2279722"/>
            <a:ext cx="3271105" cy="3166923"/>
          </a:xfrm>
          <a:prstGeom prst="rect">
            <a:avLst/>
          </a:prstGeom>
        </p:spPr>
      </p:pic>
    </p:spTree>
    <p:extLst>
      <p:ext uri="{BB962C8B-B14F-4D97-AF65-F5344CB8AC3E}">
        <p14:creationId xmlns:p14="http://schemas.microsoft.com/office/powerpoint/2010/main" val="202111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id="{2EC643FA-4159-43F6-9F4B-C564015479BC}"/>
              </a:ext>
            </a:extLst>
          </p:cNvPr>
          <p:cNvGraphicFramePr/>
          <p:nvPr>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Nutrition stores at </a:t>
            </a:r>
            <a:r>
              <a:rPr lang="en-US">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EDE88A6D-4712-4D85-A29B-7BDF61BACB43}"/>
              </a:ext>
            </a:extLst>
          </p:cNvPr>
          <p:cNvSpPr txBox="1"/>
          <p:nvPr/>
        </p:nvSpPr>
        <p:spPr>
          <a:xfrm>
            <a:off x="2395061" y="3382665"/>
            <a:ext cx="1795492" cy="369332"/>
          </a:xfrm>
          <a:prstGeom prst="rect">
            <a:avLst/>
          </a:prstGeom>
          <a:solidFill>
            <a:srgbClr val="B4D3FF"/>
          </a:solidFill>
          <a:ln w="28575">
            <a:solidFill>
              <a:schemeClr val="tx1"/>
            </a:solidFill>
          </a:ln>
        </p:spPr>
        <p:txBody>
          <a:bodyPr wrap="square" rtlCol="0">
            <a:spAutoFit/>
          </a:bodyPr>
          <a:lstStyle/>
          <a:p>
            <a:r>
              <a:rPr lang="en-US" b="1" dirty="0"/>
              <a:t>Wandering  Day</a:t>
            </a:r>
          </a:p>
        </p:txBody>
      </p:sp>
    </p:spTree>
    <p:extLst>
      <p:ext uri="{BB962C8B-B14F-4D97-AF65-F5344CB8AC3E}">
        <p14:creationId xmlns:p14="http://schemas.microsoft.com/office/powerpoint/2010/main" val="57304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52F51E-AB11-4175-B404-C56D0AA3542F}"/>
              </a:ext>
            </a:extLst>
          </p:cNvPr>
          <p:cNvSpPr txBox="1"/>
          <p:nvPr/>
        </p:nvSpPr>
        <p:spPr>
          <a:xfrm>
            <a:off x="0" y="70756"/>
            <a:ext cx="12192000" cy="8436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algn="ctr"/>
            <a:r>
              <a:rPr lang="en-US" sz="5400" b="1" dirty="0">
                <a:cs typeface="Calibri"/>
              </a:rPr>
              <a:t>Separating Lipid Mass From Lean Mass</a:t>
            </a:r>
            <a:endParaRPr lang="en-US" dirty="0"/>
          </a:p>
        </p:txBody>
      </p:sp>
      <p:cxnSp>
        <p:nvCxnSpPr>
          <p:cNvPr id="5" name="Straight Connector 4">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16" name="Rectangle 15">
            <a:extLst>
              <a:ext uri="{FF2B5EF4-FFF2-40B4-BE49-F238E27FC236}">
                <a16:creationId xmlns:a16="http://schemas.microsoft.com/office/drawing/2014/main" id="{D3ABC54B-B2A0-4DB0-97DA-27171472B5F9}"/>
              </a:ext>
            </a:extLst>
          </p:cNvPr>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dirty="0">
                <a:solidFill>
                  <a:schemeClr val="tx1"/>
                </a:solidFill>
              </a:rPr>
              <a:t>Are </a:t>
            </a:r>
            <a:r>
              <a:rPr lang="en-US" sz="4800" b="1" i="1" u="sng" dirty="0">
                <a:ln>
                  <a:solidFill>
                    <a:schemeClr val="tx1"/>
                  </a:solidFill>
                </a:ln>
                <a:solidFill>
                  <a:srgbClr val="F39993"/>
                </a:solidFill>
              </a:rPr>
              <a:t>Long-Diapause</a:t>
            </a:r>
            <a:r>
              <a:rPr lang="en-US" sz="4800" b="1" dirty="0">
                <a:solidFill>
                  <a:schemeClr val="tx1"/>
                </a:solidFill>
              </a:rPr>
              <a:t> individuals gaining more mass?</a:t>
            </a:r>
            <a:endParaRPr lang="en-US" sz="4000" dirty="0">
              <a:solidFill>
                <a:schemeClr val="tx1"/>
              </a:solidFill>
            </a:endParaRPr>
          </a:p>
        </p:txBody>
      </p:sp>
    </p:spTree>
    <p:extLst>
      <p:ext uri="{BB962C8B-B14F-4D97-AF65-F5344CB8AC3E}">
        <p14:creationId xmlns:p14="http://schemas.microsoft.com/office/powerpoint/2010/main" val="127929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56216" y="997295"/>
            <a:ext cx="3960269" cy="48894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
        <p:nvSpPr>
          <p:cNvPr id="12" name="TextBox 11">
            <a:extLst>
              <a:ext uri="{FF2B5EF4-FFF2-40B4-BE49-F238E27FC236}">
                <a16:creationId xmlns:a16="http://schemas.microsoft.com/office/drawing/2014/main" id="{095E94B4-B217-4760-9941-222CE13BE016}"/>
              </a:ext>
            </a:extLst>
          </p:cNvPr>
          <p:cNvSpPr txBox="1"/>
          <p:nvPr/>
        </p:nvSpPr>
        <p:spPr>
          <a:xfrm>
            <a:off x="276117" y="132023"/>
            <a:ext cx="11660499" cy="9044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lnSpcReduction="10000"/>
          </a:bodyPr>
          <a:lstStyle/>
          <a:p>
            <a:pPr algn="ctr"/>
            <a:r>
              <a:rPr lang="en-US" sz="5400" b="1" dirty="0"/>
              <a:t>Corn is grown during favorable seasons</a:t>
            </a:r>
            <a:endParaRPr lang="en-US" sz="5400" b="1" dirty="0">
              <a:cs typeface="Calibri"/>
            </a:endParaRPr>
          </a:p>
        </p:txBody>
      </p:sp>
    </p:spTree>
    <p:extLst>
      <p:ext uri="{BB962C8B-B14F-4D97-AF65-F5344CB8AC3E}">
        <p14:creationId xmlns:p14="http://schemas.microsoft.com/office/powerpoint/2010/main" val="489554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646C6E73-1C23-4C8C-B99E-5AE182DF02B0}"/>
              </a:ext>
            </a:extLst>
          </p:cNvPr>
          <p:cNvGrpSpPr/>
          <p:nvPr/>
        </p:nvGrpSpPr>
        <p:grpSpPr>
          <a:xfrm>
            <a:off x="2217128" y="1569939"/>
            <a:ext cx="7891865" cy="3868263"/>
            <a:chOff x="4428743" y="1837944"/>
            <a:chExt cx="5175068" cy="3337558"/>
          </a:xfrm>
        </p:grpSpPr>
        <p:pic>
          <p:nvPicPr>
            <p:cNvPr id="26" name="Picture 25">
              <a:extLst>
                <a:ext uri="{FF2B5EF4-FFF2-40B4-BE49-F238E27FC236}">
                  <a16:creationId xmlns:a16="http://schemas.microsoft.com/office/drawing/2014/main" id="{28298DAB-DB82-4AC8-9C83-F99EED29E4BE}"/>
                </a:ext>
              </a:extLst>
            </p:cNvPr>
            <p:cNvPicPr>
              <a:picLocks noChangeAspect="1"/>
            </p:cNvPicPr>
            <p:nvPr/>
          </p:nvPicPr>
          <p:blipFill rotWithShape="1">
            <a:blip r:embed="rId2"/>
            <a:srcRect l="3274" t="13329" r="89091" b="5551"/>
            <a:stretch/>
          </p:blipFill>
          <p:spPr>
            <a:xfrm>
              <a:off x="4428743" y="1837944"/>
              <a:ext cx="509017" cy="3337558"/>
            </a:xfrm>
            <a:prstGeom prst="rect">
              <a:avLst/>
            </a:prstGeom>
          </p:spPr>
        </p:pic>
        <p:pic>
          <p:nvPicPr>
            <p:cNvPr id="27" name="Picture 26">
              <a:extLst>
                <a:ext uri="{FF2B5EF4-FFF2-40B4-BE49-F238E27FC236}">
                  <a16:creationId xmlns:a16="http://schemas.microsoft.com/office/drawing/2014/main" id="{C686FC91-1FAB-4DF6-9C06-78D2FD526DC0}"/>
                </a:ext>
              </a:extLst>
            </p:cNvPr>
            <p:cNvPicPr>
              <a:picLocks noChangeAspect="1"/>
            </p:cNvPicPr>
            <p:nvPr/>
          </p:nvPicPr>
          <p:blipFill rotWithShape="1">
            <a:blip r:embed="rId2"/>
            <a:srcRect l="10458" t="13329" r="54846" b="5551"/>
            <a:stretch/>
          </p:blipFill>
          <p:spPr>
            <a:xfrm>
              <a:off x="7290778" y="1837944"/>
              <a:ext cx="2313033" cy="3337558"/>
            </a:xfrm>
            <a:prstGeom prst="rect">
              <a:avLst/>
            </a:prstGeom>
          </p:spPr>
        </p:pic>
        <p:pic>
          <p:nvPicPr>
            <p:cNvPr id="28" name="Picture 27">
              <a:extLst>
                <a:ext uri="{FF2B5EF4-FFF2-40B4-BE49-F238E27FC236}">
                  <a16:creationId xmlns:a16="http://schemas.microsoft.com/office/drawing/2014/main" id="{2DB8278F-CDDD-4E8B-8D9E-E527766B9542}"/>
                </a:ext>
              </a:extLst>
            </p:cNvPr>
            <p:cNvPicPr>
              <a:picLocks noChangeAspect="1"/>
            </p:cNvPicPr>
            <p:nvPr/>
          </p:nvPicPr>
          <p:blipFill rotWithShape="1">
            <a:blip r:embed="rId2"/>
            <a:srcRect l="46734" t="13329" r="18271" b="5551"/>
            <a:stretch/>
          </p:blipFill>
          <p:spPr>
            <a:xfrm>
              <a:off x="4937760" y="1837944"/>
              <a:ext cx="2333026" cy="3337558"/>
            </a:xfrm>
            <a:prstGeom prst="rect">
              <a:avLst/>
            </a:prstGeom>
          </p:spPr>
        </p:pic>
      </p:grpSp>
      <p:sp>
        <p:nvSpPr>
          <p:cNvPr id="5" name="Rectangle 4"/>
          <p:cNvSpPr/>
          <p:nvPr/>
        </p:nvSpPr>
        <p:spPr>
          <a:xfrm>
            <a:off x="783771" y="138684"/>
            <a:ext cx="10791173" cy="1114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r>
              <a:rPr lang="en-US" sz="6000" dirty="0">
                <a:solidFill>
                  <a:schemeClr val="tx1"/>
                </a:solidFill>
              </a:rPr>
              <a:t>Diapause programming makes larvae </a:t>
            </a:r>
            <a:r>
              <a:rPr lang="en-US" sz="6000" u="sng" dirty="0">
                <a:solidFill>
                  <a:schemeClr val="tx1"/>
                </a:solidFill>
              </a:rPr>
              <a:t>fatter</a:t>
            </a:r>
            <a:r>
              <a:rPr lang="en-US" sz="6000" dirty="0">
                <a:solidFill>
                  <a:schemeClr val="tx1"/>
                </a:solidFill>
              </a:rPr>
              <a:t> before the final instar!</a:t>
            </a:r>
          </a:p>
        </p:txBody>
      </p:sp>
      <p:sp>
        <p:nvSpPr>
          <p:cNvPr id="13" name="Rectangle 12"/>
          <p:cNvSpPr/>
          <p:nvPr/>
        </p:nvSpPr>
        <p:spPr>
          <a:xfrm>
            <a:off x="1712468" y="2820161"/>
            <a:ext cx="435338" cy="1322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Mass (g)</a:t>
            </a:r>
          </a:p>
        </p:txBody>
      </p:sp>
      <p:sp>
        <p:nvSpPr>
          <p:cNvPr id="14" name="Rectangle 13"/>
          <p:cNvSpPr/>
          <p:nvPr/>
        </p:nvSpPr>
        <p:spPr>
          <a:xfrm>
            <a:off x="3569732" y="5470075"/>
            <a:ext cx="1974173" cy="39012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tx1"/>
                </a:solidFill>
              </a:rPr>
              <a:t>Non Diapause</a:t>
            </a:r>
          </a:p>
        </p:txBody>
      </p:sp>
      <p:sp>
        <p:nvSpPr>
          <p:cNvPr id="15" name="Rectangle 14"/>
          <p:cNvSpPr/>
          <p:nvPr/>
        </p:nvSpPr>
        <p:spPr>
          <a:xfrm>
            <a:off x="6648097" y="5472411"/>
            <a:ext cx="3184388" cy="39012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tx1"/>
                </a:solidFill>
              </a:rPr>
              <a:t>Diapause Programming</a:t>
            </a:r>
          </a:p>
        </p:txBody>
      </p:sp>
      <p:sp>
        <p:nvSpPr>
          <p:cNvPr id="17" name="Rectangle 16"/>
          <p:cNvSpPr/>
          <p:nvPr/>
        </p:nvSpPr>
        <p:spPr>
          <a:xfrm>
            <a:off x="10173340" y="1860097"/>
            <a:ext cx="351736" cy="1764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173339" y="2075166"/>
            <a:ext cx="351736" cy="1764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0481443" y="1733403"/>
            <a:ext cx="1075936" cy="338554"/>
          </a:xfrm>
          <a:prstGeom prst="rect">
            <a:avLst/>
          </a:prstGeom>
          <a:noFill/>
        </p:spPr>
        <p:txBody>
          <a:bodyPr wrap="none" rtlCol="0">
            <a:spAutoFit/>
          </a:bodyPr>
          <a:lstStyle/>
          <a:p>
            <a:r>
              <a:rPr lang="en-US" sz="1600" b="1" dirty="0"/>
              <a:t>Lean Mass</a:t>
            </a:r>
          </a:p>
        </p:txBody>
      </p:sp>
      <p:sp>
        <p:nvSpPr>
          <p:cNvPr id="20" name="TextBox 19"/>
          <p:cNvSpPr txBox="1"/>
          <p:nvPr/>
        </p:nvSpPr>
        <p:spPr>
          <a:xfrm>
            <a:off x="10481443" y="1971313"/>
            <a:ext cx="1082348" cy="338554"/>
          </a:xfrm>
          <a:prstGeom prst="rect">
            <a:avLst/>
          </a:prstGeom>
          <a:noFill/>
        </p:spPr>
        <p:txBody>
          <a:bodyPr wrap="none" rtlCol="0">
            <a:spAutoFit/>
          </a:bodyPr>
          <a:lstStyle/>
          <a:p>
            <a:r>
              <a:rPr lang="en-US" sz="1600" b="1" dirty="0"/>
              <a:t>Lipid Mass</a:t>
            </a:r>
          </a:p>
        </p:txBody>
      </p:sp>
      <p:sp>
        <p:nvSpPr>
          <p:cNvPr id="29" name="TextBox 28">
            <a:extLst>
              <a:ext uri="{FF2B5EF4-FFF2-40B4-BE49-F238E27FC236}">
                <a16:creationId xmlns:a16="http://schemas.microsoft.com/office/drawing/2014/main" id="{E75A40ED-B2C5-4A6D-AF17-2DA226B29B95}"/>
              </a:ext>
            </a:extLst>
          </p:cNvPr>
          <p:cNvSpPr txBox="1"/>
          <p:nvPr/>
        </p:nvSpPr>
        <p:spPr>
          <a:xfrm>
            <a:off x="5748943" y="4194101"/>
            <a:ext cx="471967" cy="400110"/>
          </a:xfrm>
          <a:prstGeom prst="rect">
            <a:avLst/>
          </a:prstGeom>
          <a:noFill/>
        </p:spPr>
        <p:txBody>
          <a:bodyPr wrap="square" rtlCol="0">
            <a:spAutoFit/>
          </a:bodyPr>
          <a:lstStyle/>
          <a:p>
            <a:r>
              <a:rPr lang="en-US" sz="2000" dirty="0"/>
              <a:t>*</a:t>
            </a:r>
          </a:p>
        </p:txBody>
      </p:sp>
      <p:sp>
        <p:nvSpPr>
          <p:cNvPr id="30" name="TextBox 29">
            <a:extLst>
              <a:ext uri="{FF2B5EF4-FFF2-40B4-BE49-F238E27FC236}">
                <a16:creationId xmlns:a16="http://schemas.microsoft.com/office/drawing/2014/main" id="{60DE3BB8-3872-4A2E-8CBC-FFFD94F2BF7A}"/>
              </a:ext>
            </a:extLst>
          </p:cNvPr>
          <p:cNvSpPr txBox="1"/>
          <p:nvPr/>
        </p:nvSpPr>
        <p:spPr>
          <a:xfrm>
            <a:off x="4133618" y="4194101"/>
            <a:ext cx="390716" cy="400110"/>
          </a:xfrm>
          <a:prstGeom prst="rect">
            <a:avLst/>
          </a:prstGeom>
          <a:noFill/>
        </p:spPr>
        <p:txBody>
          <a:bodyPr wrap="square" rtlCol="0">
            <a:spAutoFit/>
          </a:bodyPr>
          <a:lstStyle/>
          <a:p>
            <a:r>
              <a:rPr lang="en-US" sz="2000" dirty="0"/>
              <a:t>*</a:t>
            </a:r>
          </a:p>
        </p:txBody>
      </p:sp>
      <p:sp>
        <p:nvSpPr>
          <p:cNvPr id="31" name="TextBox 30">
            <a:extLst>
              <a:ext uri="{FF2B5EF4-FFF2-40B4-BE49-F238E27FC236}">
                <a16:creationId xmlns:a16="http://schemas.microsoft.com/office/drawing/2014/main" id="{FC3C6AFA-5627-40EC-B454-0F40E893718B}"/>
              </a:ext>
            </a:extLst>
          </p:cNvPr>
          <p:cNvSpPr txBox="1"/>
          <p:nvPr/>
        </p:nvSpPr>
        <p:spPr>
          <a:xfrm>
            <a:off x="9309197" y="3975482"/>
            <a:ext cx="653494" cy="400110"/>
          </a:xfrm>
          <a:prstGeom prst="rect">
            <a:avLst/>
          </a:prstGeom>
          <a:noFill/>
        </p:spPr>
        <p:txBody>
          <a:bodyPr wrap="square" rtlCol="0">
            <a:spAutoFit/>
          </a:bodyPr>
          <a:lstStyle/>
          <a:p>
            <a:r>
              <a:rPr lang="en-US" sz="2000" dirty="0"/>
              <a:t>**</a:t>
            </a:r>
          </a:p>
        </p:txBody>
      </p:sp>
      <p:sp>
        <p:nvSpPr>
          <p:cNvPr id="32" name="TextBox 31">
            <a:extLst>
              <a:ext uri="{FF2B5EF4-FFF2-40B4-BE49-F238E27FC236}">
                <a16:creationId xmlns:a16="http://schemas.microsoft.com/office/drawing/2014/main" id="{5AEB3AC6-55CE-4CEC-8D57-D41A5C17B96C}"/>
              </a:ext>
            </a:extLst>
          </p:cNvPr>
          <p:cNvSpPr txBox="1"/>
          <p:nvPr/>
        </p:nvSpPr>
        <p:spPr>
          <a:xfrm>
            <a:off x="7684436" y="3938906"/>
            <a:ext cx="653494" cy="400110"/>
          </a:xfrm>
          <a:prstGeom prst="rect">
            <a:avLst/>
          </a:prstGeom>
          <a:noFill/>
        </p:spPr>
        <p:txBody>
          <a:bodyPr wrap="square" rtlCol="0">
            <a:spAutoFit/>
          </a:bodyPr>
          <a:lstStyle/>
          <a:p>
            <a:r>
              <a:rPr lang="en-US" sz="2000" dirty="0"/>
              <a:t>**</a:t>
            </a:r>
          </a:p>
        </p:txBody>
      </p:sp>
      <p:sp>
        <p:nvSpPr>
          <p:cNvPr id="3" name="TextBox 2">
            <a:extLst>
              <a:ext uri="{FF2B5EF4-FFF2-40B4-BE49-F238E27FC236}">
                <a16:creationId xmlns:a16="http://schemas.microsoft.com/office/drawing/2014/main" id="{3B7B4847-1044-4425-A5EE-4B689CFB086F}"/>
              </a:ext>
            </a:extLst>
          </p:cNvPr>
          <p:cNvSpPr txBox="1"/>
          <p:nvPr/>
        </p:nvSpPr>
        <p:spPr>
          <a:xfrm>
            <a:off x="3322230" y="1998549"/>
            <a:ext cx="425116" cy="400110"/>
          </a:xfrm>
          <a:prstGeom prst="rect">
            <a:avLst/>
          </a:prstGeom>
          <a:noFill/>
        </p:spPr>
        <p:txBody>
          <a:bodyPr wrap="none" rtlCol="0">
            <a:spAutoFit/>
          </a:bodyPr>
          <a:lstStyle/>
          <a:p>
            <a:r>
              <a:rPr lang="en-US" sz="2000" dirty="0"/>
              <a:t>ns</a:t>
            </a:r>
          </a:p>
        </p:txBody>
      </p:sp>
      <p:sp>
        <p:nvSpPr>
          <p:cNvPr id="33" name="TextBox 32">
            <a:extLst>
              <a:ext uri="{FF2B5EF4-FFF2-40B4-BE49-F238E27FC236}">
                <a16:creationId xmlns:a16="http://schemas.microsoft.com/office/drawing/2014/main" id="{0A6A6000-0F44-4BB4-93D5-FAA1380D7411}"/>
              </a:ext>
            </a:extLst>
          </p:cNvPr>
          <p:cNvSpPr txBox="1"/>
          <p:nvPr/>
        </p:nvSpPr>
        <p:spPr>
          <a:xfrm>
            <a:off x="8513862" y="1369884"/>
            <a:ext cx="425116" cy="400110"/>
          </a:xfrm>
          <a:prstGeom prst="rect">
            <a:avLst/>
          </a:prstGeom>
          <a:noFill/>
        </p:spPr>
        <p:txBody>
          <a:bodyPr wrap="none" rtlCol="0">
            <a:spAutoFit/>
          </a:bodyPr>
          <a:lstStyle/>
          <a:p>
            <a:r>
              <a:rPr lang="en-US" sz="2000" dirty="0"/>
              <a:t>ns</a:t>
            </a:r>
          </a:p>
        </p:txBody>
      </p:sp>
      <p:sp>
        <p:nvSpPr>
          <p:cNvPr id="34" name="TextBox 33">
            <a:extLst>
              <a:ext uri="{FF2B5EF4-FFF2-40B4-BE49-F238E27FC236}">
                <a16:creationId xmlns:a16="http://schemas.microsoft.com/office/drawing/2014/main" id="{04EAC566-78ED-4942-95A8-C6D179851FFD}"/>
              </a:ext>
            </a:extLst>
          </p:cNvPr>
          <p:cNvSpPr txBox="1"/>
          <p:nvPr/>
        </p:nvSpPr>
        <p:spPr>
          <a:xfrm>
            <a:off x="6923632" y="1473915"/>
            <a:ext cx="425116" cy="400110"/>
          </a:xfrm>
          <a:prstGeom prst="rect">
            <a:avLst/>
          </a:prstGeom>
          <a:noFill/>
        </p:spPr>
        <p:txBody>
          <a:bodyPr wrap="none" rtlCol="0">
            <a:spAutoFit/>
          </a:bodyPr>
          <a:lstStyle/>
          <a:p>
            <a:r>
              <a:rPr lang="en-US" sz="2000" dirty="0"/>
              <a:t>ns</a:t>
            </a:r>
          </a:p>
        </p:txBody>
      </p:sp>
      <p:sp>
        <p:nvSpPr>
          <p:cNvPr id="35" name="TextBox 34">
            <a:extLst>
              <a:ext uri="{FF2B5EF4-FFF2-40B4-BE49-F238E27FC236}">
                <a16:creationId xmlns:a16="http://schemas.microsoft.com/office/drawing/2014/main" id="{36F4F239-1E89-480A-98D0-E0C62751D417}"/>
              </a:ext>
            </a:extLst>
          </p:cNvPr>
          <p:cNvSpPr txBox="1"/>
          <p:nvPr/>
        </p:nvSpPr>
        <p:spPr>
          <a:xfrm>
            <a:off x="4956048" y="1419798"/>
            <a:ext cx="425116" cy="400110"/>
          </a:xfrm>
          <a:prstGeom prst="rect">
            <a:avLst/>
          </a:prstGeom>
          <a:noFill/>
        </p:spPr>
        <p:txBody>
          <a:bodyPr wrap="none" rtlCol="0">
            <a:spAutoFit/>
          </a:bodyPr>
          <a:lstStyle/>
          <a:p>
            <a:r>
              <a:rPr lang="en-US" sz="2000" dirty="0"/>
              <a:t>ns</a:t>
            </a:r>
          </a:p>
        </p:txBody>
      </p:sp>
      <p:sp>
        <p:nvSpPr>
          <p:cNvPr id="36" name="Rectangle 35">
            <a:extLst>
              <a:ext uri="{FF2B5EF4-FFF2-40B4-BE49-F238E27FC236}">
                <a16:creationId xmlns:a16="http://schemas.microsoft.com/office/drawing/2014/main" id="{8D0DA8DE-5F57-4A74-BBD9-D2D8BC05C5F4}"/>
              </a:ext>
            </a:extLst>
          </p:cNvPr>
          <p:cNvSpPr/>
          <p:nvPr/>
        </p:nvSpPr>
        <p:spPr>
          <a:xfrm>
            <a:off x="3931504" y="4138961"/>
            <a:ext cx="720286" cy="880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BA8147A-A1B9-498C-A25E-2C043CFDF352}"/>
              </a:ext>
            </a:extLst>
          </p:cNvPr>
          <p:cNvSpPr/>
          <p:nvPr/>
        </p:nvSpPr>
        <p:spPr>
          <a:xfrm>
            <a:off x="7516368" y="3975483"/>
            <a:ext cx="725965" cy="1040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25624BF-DA62-4C6E-B21D-6B8EBE07B9EA}"/>
              </a:ext>
            </a:extLst>
          </p:cNvPr>
          <p:cNvSpPr/>
          <p:nvPr/>
        </p:nvSpPr>
        <p:spPr>
          <a:xfrm>
            <a:off x="5543904" y="4154092"/>
            <a:ext cx="767757" cy="880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E5DA221-798E-4CFA-B1E5-7D44EFACEBDD}"/>
              </a:ext>
            </a:extLst>
          </p:cNvPr>
          <p:cNvSpPr/>
          <p:nvPr/>
        </p:nvSpPr>
        <p:spPr>
          <a:xfrm>
            <a:off x="9143511" y="3992071"/>
            <a:ext cx="725965" cy="1040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FDE0C67-F5B7-40DD-9AA4-993E09B13D04}"/>
              </a:ext>
            </a:extLst>
          </p:cNvPr>
          <p:cNvSpPr txBox="1"/>
          <p:nvPr/>
        </p:nvSpPr>
        <p:spPr>
          <a:xfrm>
            <a:off x="36907" y="865370"/>
            <a:ext cx="3285323" cy="276999"/>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(Lean Mass ～ Photoperiod + Diapause genotype)</a:t>
            </a:r>
          </a:p>
        </p:txBody>
      </p:sp>
      <p:sp>
        <p:nvSpPr>
          <p:cNvPr id="45" name="TextBox 44">
            <a:extLst>
              <a:ext uri="{FF2B5EF4-FFF2-40B4-BE49-F238E27FC236}">
                <a16:creationId xmlns:a16="http://schemas.microsoft.com/office/drawing/2014/main" id="{D94F17BF-7A18-4BD0-87EC-A0D36B8D8FB6}"/>
              </a:ext>
            </a:extLst>
          </p:cNvPr>
          <p:cNvSpPr txBox="1"/>
          <p:nvPr/>
        </p:nvSpPr>
        <p:spPr>
          <a:xfrm>
            <a:off x="36907" y="1249032"/>
            <a:ext cx="4045146" cy="276999"/>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(Lipid Mass ～ Photoperiod x Diapause genotype+ Lean Mass)</a:t>
            </a:r>
          </a:p>
        </p:txBody>
      </p:sp>
      <p:sp>
        <p:nvSpPr>
          <p:cNvPr id="40" name="Rectangle 39">
            <a:extLst>
              <a:ext uri="{FF2B5EF4-FFF2-40B4-BE49-F238E27FC236}">
                <a16:creationId xmlns:a16="http://schemas.microsoft.com/office/drawing/2014/main" id="{5B8BA925-59ED-4D94-AF94-72E63B51CC5B}"/>
              </a:ext>
            </a:extLst>
          </p:cNvPr>
          <p:cNvSpPr/>
          <p:nvPr/>
        </p:nvSpPr>
        <p:spPr>
          <a:xfrm rot="5400000">
            <a:off x="6093991" y="4250953"/>
            <a:ext cx="435338" cy="4177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Day 1  of last larval instar</a:t>
            </a:r>
          </a:p>
        </p:txBody>
      </p:sp>
    </p:spTree>
    <p:extLst>
      <p:ext uri="{BB962C8B-B14F-4D97-AF65-F5344CB8AC3E}">
        <p14:creationId xmlns:p14="http://schemas.microsoft.com/office/powerpoint/2010/main" val="98246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36" grpId="0" animBg="1"/>
      <p:bldP spid="37" grpId="0" animBg="1"/>
      <p:bldP spid="38" grpId="0" animBg="1"/>
      <p:bldP spid="39" grpId="0" animBg="1"/>
      <p:bldP spid="4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646C6E73-1C23-4C8C-B99E-5AE182DF02B0}"/>
              </a:ext>
            </a:extLst>
          </p:cNvPr>
          <p:cNvGrpSpPr/>
          <p:nvPr/>
        </p:nvGrpSpPr>
        <p:grpSpPr>
          <a:xfrm>
            <a:off x="2217128" y="1569939"/>
            <a:ext cx="7956211" cy="3868263"/>
            <a:chOff x="4428743" y="1837944"/>
            <a:chExt cx="5175068" cy="3337558"/>
          </a:xfrm>
        </p:grpSpPr>
        <p:pic>
          <p:nvPicPr>
            <p:cNvPr id="26" name="Picture 25">
              <a:extLst>
                <a:ext uri="{FF2B5EF4-FFF2-40B4-BE49-F238E27FC236}">
                  <a16:creationId xmlns:a16="http://schemas.microsoft.com/office/drawing/2014/main" id="{28298DAB-DB82-4AC8-9C83-F99EED29E4BE}"/>
                </a:ext>
              </a:extLst>
            </p:cNvPr>
            <p:cNvPicPr>
              <a:picLocks noChangeAspect="1"/>
            </p:cNvPicPr>
            <p:nvPr/>
          </p:nvPicPr>
          <p:blipFill rotWithShape="1">
            <a:blip r:embed="rId2"/>
            <a:srcRect l="3274" t="13329" r="89091" b="5551"/>
            <a:stretch/>
          </p:blipFill>
          <p:spPr>
            <a:xfrm>
              <a:off x="4428743" y="1837944"/>
              <a:ext cx="509017" cy="3337558"/>
            </a:xfrm>
            <a:prstGeom prst="rect">
              <a:avLst/>
            </a:prstGeom>
          </p:spPr>
        </p:pic>
        <p:pic>
          <p:nvPicPr>
            <p:cNvPr id="27" name="Picture 26">
              <a:extLst>
                <a:ext uri="{FF2B5EF4-FFF2-40B4-BE49-F238E27FC236}">
                  <a16:creationId xmlns:a16="http://schemas.microsoft.com/office/drawing/2014/main" id="{C686FC91-1FAB-4DF6-9C06-78D2FD526DC0}"/>
                </a:ext>
              </a:extLst>
            </p:cNvPr>
            <p:cNvPicPr>
              <a:picLocks noChangeAspect="1"/>
            </p:cNvPicPr>
            <p:nvPr/>
          </p:nvPicPr>
          <p:blipFill rotWithShape="1">
            <a:blip r:embed="rId2"/>
            <a:srcRect l="10458" t="13329" r="54846" b="5551"/>
            <a:stretch/>
          </p:blipFill>
          <p:spPr>
            <a:xfrm>
              <a:off x="7290778" y="1837944"/>
              <a:ext cx="2313033" cy="3337558"/>
            </a:xfrm>
            <a:prstGeom prst="rect">
              <a:avLst/>
            </a:prstGeom>
          </p:spPr>
        </p:pic>
        <p:pic>
          <p:nvPicPr>
            <p:cNvPr id="28" name="Picture 27">
              <a:extLst>
                <a:ext uri="{FF2B5EF4-FFF2-40B4-BE49-F238E27FC236}">
                  <a16:creationId xmlns:a16="http://schemas.microsoft.com/office/drawing/2014/main" id="{2DB8278F-CDDD-4E8B-8D9E-E527766B9542}"/>
                </a:ext>
              </a:extLst>
            </p:cNvPr>
            <p:cNvPicPr>
              <a:picLocks noChangeAspect="1"/>
            </p:cNvPicPr>
            <p:nvPr/>
          </p:nvPicPr>
          <p:blipFill rotWithShape="1">
            <a:blip r:embed="rId2"/>
            <a:srcRect l="46734" t="13329" r="18271" b="5551"/>
            <a:stretch/>
          </p:blipFill>
          <p:spPr>
            <a:xfrm>
              <a:off x="4937760" y="1837944"/>
              <a:ext cx="2333026" cy="3337558"/>
            </a:xfrm>
            <a:prstGeom prst="rect">
              <a:avLst/>
            </a:prstGeom>
          </p:spPr>
        </p:pic>
      </p:grpSp>
      <p:sp>
        <p:nvSpPr>
          <p:cNvPr id="5" name="Rectangle 4"/>
          <p:cNvSpPr/>
          <p:nvPr/>
        </p:nvSpPr>
        <p:spPr>
          <a:xfrm>
            <a:off x="783771" y="138684"/>
            <a:ext cx="10791173" cy="1114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r>
              <a:rPr lang="en-US" sz="6000" dirty="0">
                <a:solidFill>
                  <a:schemeClr val="tx1"/>
                </a:solidFill>
              </a:rPr>
              <a:t>Diapause programming makes larvae </a:t>
            </a:r>
            <a:r>
              <a:rPr lang="en-US" sz="6000" u="sng" dirty="0">
                <a:solidFill>
                  <a:schemeClr val="tx1"/>
                </a:solidFill>
              </a:rPr>
              <a:t>fatter</a:t>
            </a:r>
            <a:r>
              <a:rPr lang="en-US" sz="6000" dirty="0">
                <a:solidFill>
                  <a:schemeClr val="tx1"/>
                </a:solidFill>
              </a:rPr>
              <a:t> before the final instar!</a:t>
            </a:r>
          </a:p>
        </p:txBody>
      </p:sp>
      <p:sp>
        <p:nvSpPr>
          <p:cNvPr id="13" name="Rectangle 12"/>
          <p:cNvSpPr/>
          <p:nvPr/>
        </p:nvSpPr>
        <p:spPr>
          <a:xfrm>
            <a:off x="1712468" y="2820161"/>
            <a:ext cx="435338" cy="1322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Mass (g)</a:t>
            </a:r>
          </a:p>
        </p:txBody>
      </p:sp>
      <p:sp>
        <p:nvSpPr>
          <p:cNvPr id="14" name="Rectangle 13"/>
          <p:cNvSpPr/>
          <p:nvPr/>
        </p:nvSpPr>
        <p:spPr>
          <a:xfrm>
            <a:off x="3569732" y="5470075"/>
            <a:ext cx="1974173" cy="39012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tx1"/>
                </a:solidFill>
              </a:rPr>
              <a:t>Non Diapause</a:t>
            </a:r>
          </a:p>
        </p:txBody>
      </p:sp>
      <p:sp>
        <p:nvSpPr>
          <p:cNvPr id="15" name="Rectangle 14"/>
          <p:cNvSpPr/>
          <p:nvPr/>
        </p:nvSpPr>
        <p:spPr>
          <a:xfrm>
            <a:off x="6648097" y="5472411"/>
            <a:ext cx="3184388" cy="39012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tx1"/>
                </a:solidFill>
              </a:rPr>
              <a:t>Diapause Programming</a:t>
            </a:r>
          </a:p>
        </p:txBody>
      </p:sp>
      <p:sp>
        <p:nvSpPr>
          <p:cNvPr id="17" name="Rectangle 16"/>
          <p:cNvSpPr/>
          <p:nvPr/>
        </p:nvSpPr>
        <p:spPr>
          <a:xfrm>
            <a:off x="10173340" y="1860097"/>
            <a:ext cx="351736" cy="1764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173339" y="2075166"/>
            <a:ext cx="351736" cy="1764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0481443" y="1733403"/>
            <a:ext cx="1075936" cy="338554"/>
          </a:xfrm>
          <a:prstGeom prst="rect">
            <a:avLst/>
          </a:prstGeom>
          <a:noFill/>
        </p:spPr>
        <p:txBody>
          <a:bodyPr wrap="none" rtlCol="0">
            <a:spAutoFit/>
          </a:bodyPr>
          <a:lstStyle/>
          <a:p>
            <a:r>
              <a:rPr lang="en-US" sz="1600" b="1" dirty="0"/>
              <a:t>Lean Mass</a:t>
            </a:r>
          </a:p>
        </p:txBody>
      </p:sp>
      <p:sp>
        <p:nvSpPr>
          <p:cNvPr id="20" name="TextBox 19"/>
          <p:cNvSpPr txBox="1"/>
          <p:nvPr/>
        </p:nvSpPr>
        <p:spPr>
          <a:xfrm>
            <a:off x="10481443" y="1971313"/>
            <a:ext cx="1082348" cy="338554"/>
          </a:xfrm>
          <a:prstGeom prst="rect">
            <a:avLst/>
          </a:prstGeom>
          <a:noFill/>
        </p:spPr>
        <p:txBody>
          <a:bodyPr wrap="none" rtlCol="0">
            <a:spAutoFit/>
          </a:bodyPr>
          <a:lstStyle/>
          <a:p>
            <a:r>
              <a:rPr lang="en-US" sz="1600" b="1" dirty="0"/>
              <a:t>Lipid Mass</a:t>
            </a:r>
          </a:p>
        </p:txBody>
      </p:sp>
      <p:sp>
        <p:nvSpPr>
          <p:cNvPr id="29" name="TextBox 28">
            <a:extLst>
              <a:ext uri="{FF2B5EF4-FFF2-40B4-BE49-F238E27FC236}">
                <a16:creationId xmlns:a16="http://schemas.microsoft.com/office/drawing/2014/main" id="{E75A40ED-B2C5-4A6D-AF17-2DA226B29B95}"/>
              </a:ext>
            </a:extLst>
          </p:cNvPr>
          <p:cNvSpPr txBox="1"/>
          <p:nvPr/>
        </p:nvSpPr>
        <p:spPr>
          <a:xfrm>
            <a:off x="5748943" y="4194101"/>
            <a:ext cx="471967" cy="400110"/>
          </a:xfrm>
          <a:prstGeom prst="rect">
            <a:avLst/>
          </a:prstGeom>
          <a:noFill/>
        </p:spPr>
        <p:txBody>
          <a:bodyPr wrap="square" rtlCol="0">
            <a:spAutoFit/>
          </a:bodyPr>
          <a:lstStyle/>
          <a:p>
            <a:r>
              <a:rPr lang="en-US" sz="2000" dirty="0"/>
              <a:t>*</a:t>
            </a:r>
          </a:p>
        </p:txBody>
      </p:sp>
      <p:sp>
        <p:nvSpPr>
          <p:cNvPr id="30" name="TextBox 29">
            <a:extLst>
              <a:ext uri="{FF2B5EF4-FFF2-40B4-BE49-F238E27FC236}">
                <a16:creationId xmlns:a16="http://schemas.microsoft.com/office/drawing/2014/main" id="{60DE3BB8-3872-4A2E-8CBC-FFFD94F2BF7A}"/>
              </a:ext>
            </a:extLst>
          </p:cNvPr>
          <p:cNvSpPr txBox="1"/>
          <p:nvPr/>
        </p:nvSpPr>
        <p:spPr>
          <a:xfrm>
            <a:off x="4133618" y="4194101"/>
            <a:ext cx="390716" cy="400110"/>
          </a:xfrm>
          <a:prstGeom prst="rect">
            <a:avLst/>
          </a:prstGeom>
          <a:noFill/>
        </p:spPr>
        <p:txBody>
          <a:bodyPr wrap="square" rtlCol="0">
            <a:spAutoFit/>
          </a:bodyPr>
          <a:lstStyle/>
          <a:p>
            <a:r>
              <a:rPr lang="en-US" sz="2000" dirty="0"/>
              <a:t>*</a:t>
            </a:r>
          </a:p>
        </p:txBody>
      </p:sp>
      <p:sp>
        <p:nvSpPr>
          <p:cNvPr id="31" name="TextBox 30">
            <a:extLst>
              <a:ext uri="{FF2B5EF4-FFF2-40B4-BE49-F238E27FC236}">
                <a16:creationId xmlns:a16="http://schemas.microsoft.com/office/drawing/2014/main" id="{FC3C6AFA-5627-40EC-B454-0F40E893718B}"/>
              </a:ext>
            </a:extLst>
          </p:cNvPr>
          <p:cNvSpPr txBox="1"/>
          <p:nvPr/>
        </p:nvSpPr>
        <p:spPr>
          <a:xfrm>
            <a:off x="9309197" y="3975482"/>
            <a:ext cx="653494" cy="400110"/>
          </a:xfrm>
          <a:prstGeom prst="rect">
            <a:avLst/>
          </a:prstGeom>
          <a:noFill/>
        </p:spPr>
        <p:txBody>
          <a:bodyPr wrap="square" rtlCol="0">
            <a:spAutoFit/>
          </a:bodyPr>
          <a:lstStyle/>
          <a:p>
            <a:r>
              <a:rPr lang="en-US" sz="2000" dirty="0"/>
              <a:t>**</a:t>
            </a:r>
          </a:p>
        </p:txBody>
      </p:sp>
      <p:sp>
        <p:nvSpPr>
          <p:cNvPr id="32" name="TextBox 31">
            <a:extLst>
              <a:ext uri="{FF2B5EF4-FFF2-40B4-BE49-F238E27FC236}">
                <a16:creationId xmlns:a16="http://schemas.microsoft.com/office/drawing/2014/main" id="{5AEB3AC6-55CE-4CEC-8D57-D41A5C17B96C}"/>
              </a:ext>
            </a:extLst>
          </p:cNvPr>
          <p:cNvSpPr txBox="1"/>
          <p:nvPr/>
        </p:nvSpPr>
        <p:spPr>
          <a:xfrm>
            <a:off x="7684436" y="3938906"/>
            <a:ext cx="653494" cy="400110"/>
          </a:xfrm>
          <a:prstGeom prst="rect">
            <a:avLst/>
          </a:prstGeom>
          <a:noFill/>
        </p:spPr>
        <p:txBody>
          <a:bodyPr wrap="square" rtlCol="0">
            <a:spAutoFit/>
          </a:bodyPr>
          <a:lstStyle/>
          <a:p>
            <a:r>
              <a:rPr lang="en-US" sz="2000" dirty="0"/>
              <a:t>**</a:t>
            </a:r>
          </a:p>
        </p:txBody>
      </p:sp>
      <p:sp>
        <p:nvSpPr>
          <p:cNvPr id="3" name="TextBox 2">
            <a:extLst>
              <a:ext uri="{FF2B5EF4-FFF2-40B4-BE49-F238E27FC236}">
                <a16:creationId xmlns:a16="http://schemas.microsoft.com/office/drawing/2014/main" id="{3B7B4847-1044-4425-A5EE-4B689CFB086F}"/>
              </a:ext>
            </a:extLst>
          </p:cNvPr>
          <p:cNvSpPr txBox="1"/>
          <p:nvPr/>
        </p:nvSpPr>
        <p:spPr>
          <a:xfrm>
            <a:off x="3322230" y="1998549"/>
            <a:ext cx="425116" cy="400110"/>
          </a:xfrm>
          <a:prstGeom prst="rect">
            <a:avLst/>
          </a:prstGeom>
          <a:noFill/>
        </p:spPr>
        <p:txBody>
          <a:bodyPr wrap="none" rtlCol="0">
            <a:spAutoFit/>
          </a:bodyPr>
          <a:lstStyle/>
          <a:p>
            <a:r>
              <a:rPr lang="en-US" sz="2000" dirty="0"/>
              <a:t>ns</a:t>
            </a:r>
          </a:p>
        </p:txBody>
      </p:sp>
      <p:sp>
        <p:nvSpPr>
          <p:cNvPr id="33" name="TextBox 32">
            <a:extLst>
              <a:ext uri="{FF2B5EF4-FFF2-40B4-BE49-F238E27FC236}">
                <a16:creationId xmlns:a16="http://schemas.microsoft.com/office/drawing/2014/main" id="{0A6A6000-0F44-4BB4-93D5-FAA1380D7411}"/>
              </a:ext>
            </a:extLst>
          </p:cNvPr>
          <p:cNvSpPr txBox="1"/>
          <p:nvPr/>
        </p:nvSpPr>
        <p:spPr>
          <a:xfrm>
            <a:off x="8513862" y="1369884"/>
            <a:ext cx="425116" cy="400110"/>
          </a:xfrm>
          <a:prstGeom prst="rect">
            <a:avLst/>
          </a:prstGeom>
          <a:noFill/>
        </p:spPr>
        <p:txBody>
          <a:bodyPr wrap="none" rtlCol="0">
            <a:spAutoFit/>
          </a:bodyPr>
          <a:lstStyle/>
          <a:p>
            <a:r>
              <a:rPr lang="en-US" sz="2000" dirty="0"/>
              <a:t>ns</a:t>
            </a:r>
          </a:p>
        </p:txBody>
      </p:sp>
      <p:sp>
        <p:nvSpPr>
          <p:cNvPr id="34" name="TextBox 33">
            <a:extLst>
              <a:ext uri="{FF2B5EF4-FFF2-40B4-BE49-F238E27FC236}">
                <a16:creationId xmlns:a16="http://schemas.microsoft.com/office/drawing/2014/main" id="{04EAC566-78ED-4942-95A8-C6D179851FFD}"/>
              </a:ext>
            </a:extLst>
          </p:cNvPr>
          <p:cNvSpPr txBox="1"/>
          <p:nvPr/>
        </p:nvSpPr>
        <p:spPr>
          <a:xfrm>
            <a:off x="6923632" y="1473915"/>
            <a:ext cx="425116" cy="400110"/>
          </a:xfrm>
          <a:prstGeom prst="rect">
            <a:avLst/>
          </a:prstGeom>
          <a:noFill/>
        </p:spPr>
        <p:txBody>
          <a:bodyPr wrap="none" rtlCol="0">
            <a:spAutoFit/>
          </a:bodyPr>
          <a:lstStyle/>
          <a:p>
            <a:r>
              <a:rPr lang="en-US" sz="2000" dirty="0"/>
              <a:t>ns</a:t>
            </a:r>
          </a:p>
        </p:txBody>
      </p:sp>
      <p:sp>
        <p:nvSpPr>
          <p:cNvPr id="35" name="TextBox 34">
            <a:extLst>
              <a:ext uri="{FF2B5EF4-FFF2-40B4-BE49-F238E27FC236}">
                <a16:creationId xmlns:a16="http://schemas.microsoft.com/office/drawing/2014/main" id="{36F4F239-1E89-480A-98D0-E0C62751D417}"/>
              </a:ext>
            </a:extLst>
          </p:cNvPr>
          <p:cNvSpPr txBox="1"/>
          <p:nvPr/>
        </p:nvSpPr>
        <p:spPr>
          <a:xfrm>
            <a:off x="4956048" y="1419798"/>
            <a:ext cx="425116" cy="400110"/>
          </a:xfrm>
          <a:prstGeom prst="rect">
            <a:avLst/>
          </a:prstGeom>
          <a:noFill/>
        </p:spPr>
        <p:txBody>
          <a:bodyPr wrap="none" rtlCol="0">
            <a:spAutoFit/>
          </a:bodyPr>
          <a:lstStyle/>
          <a:p>
            <a:r>
              <a:rPr lang="en-US" sz="2000" dirty="0"/>
              <a:t>ns</a:t>
            </a:r>
          </a:p>
        </p:txBody>
      </p:sp>
      <p:sp>
        <p:nvSpPr>
          <p:cNvPr id="44" name="TextBox 43">
            <a:extLst>
              <a:ext uri="{FF2B5EF4-FFF2-40B4-BE49-F238E27FC236}">
                <a16:creationId xmlns:a16="http://schemas.microsoft.com/office/drawing/2014/main" id="{0FDE0C67-F5B7-40DD-9AA4-993E09B13D04}"/>
              </a:ext>
            </a:extLst>
          </p:cNvPr>
          <p:cNvSpPr txBox="1"/>
          <p:nvPr/>
        </p:nvSpPr>
        <p:spPr>
          <a:xfrm>
            <a:off x="36907" y="865370"/>
            <a:ext cx="3285323" cy="276999"/>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(Lean Mass ～ Photoperiod + Diapause genotype)</a:t>
            </a:r>
          </a:p>
        </p:txBody>
      </p:sp>
      <p:sp>
        <p:nvSpPr>
          <p:cNvPr id="45" name="TextBox 44">
            <a:extLst>
              <a:ext uri="{FF2B5EF4-FFF2-40B4-BE49-F238E27FC236}">
                <a16:creationId xmlns:a16="http://schemas.microsoft.com/office/drawing/2014/main" id="{D94F17BF-7A18-4BD0-87EC-A0D36B8D8FB6}"/>
              </a:ext>
            </a:extLst>
          </p:cNvPr>
          <p:cNvSpPr txBox="1"/>
          <p:nvPr/>
        </p:nvSpPr>
        <p:spPr>
          <a:xfrm>
            <a:off x="36907" y="1249032"/>
            <a:ext cx="4045146" cy="276999"/>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(Lipid Mass ～ Photoperiod x Diapause genotype+ Lean Mass)</a:t>
            </a:r>
          </a:p>
        </p:txBody>
      </p:sp>
      <p:sp>
        <p:nvSpPr>
          <p:cNvPr id="40" name="Rectangle 39">
            <a:extLst>
              <a:ext uri="{FF2B5EF4-FFF2-40B4-BE49-F238E27FC236}">
                <a16:creationId xmlns:a16="http://schemas.microsoft.com/office/drawing/2014/main" id="{5B8BA925-59ED-4D94-AF94-72E63B51CC5B}"/>
              </a:ext>
            </a:extLst>
          </p:cNvPr>
          <p:cNvSpPr/>
          <p:nvPr/>
        </p:nvSpPr>
        <p:spPr>
          <a:xfrm rot="5400000">
            <a:off x="6093991" y="4250953"/>
            <a:ext cx="435338" cy="4177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Day 1  of last larval instar</a:t>
            </a:r>
          </a:p>
        </p:txBody>
      </p:sp>
    </p:spTree>
    <p:extLst>
      <p:ext uri="{BB962C8B-B14F-4D97-AF65-F5344CB8AC3E}">
        <p14:creationId xmlns:p14="http://schemas.microsoft.com/office/powerpoint/2010/main" val="132725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4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a:extLst>
              <a:ext uri="{FF2B5EF4-FFF2-40B4-BE49-F238E27FC236}">
                <a16:creationId xmlns:a16="http://schemas.microsoft.com/office/drawing/2014/main" id="{F75467B7-64DE-4A80-8323-D66E442A0E2C}"/>
              </a:ext>
            </a:extLst>
          </p:cNvPr>
          <p:cNvSpPr>
            <a:spLocks noGrp="1"/>
          </p:cNvSpPr>
          <p:nvPr>
            <p:ph type="title"/>
          </p:nvPr>
        </p:nvSpPr>
        <p:spPr>
          <a:xfrm>
            <a:off x="609600" y="127000"/>
            <a:ext cx="10972800" cy="862045"/>
          </a:xfrm>
        </p:spPr>
        <p:txBody>
          <a:bodyPr>
            <a:normAutofit fontScale="90000"/>
          </a:bodyPr>
          <a:lstStyle/>
          <a:p>
            <a:r>
              <a:rPr lang="en-US" dirty="0"/>
              <a:t>Long-Diapause Genotype Gained </a:t>
            </a:r>
            <a:r>
              <a:rPr lang="en-US" i="1" u="sng" dirty="0"/>
              <a:t>More</a:t>
            </a:r>
            <a:r>
              <a:rPr lang="en-US" dirty="0"/>
              <a:t> Lean Mass!</a:t>
            </a:r>
          </a:p>
        </p:txBody>
      </p:sp>
      <p:sp>
        <p:nvSpPr>
          <p:cNvPr id="45" name="Rectangle 44"/>
          <p:cNvSpPr/>
          <p:nvPr/>
        </p:nvSpPr>
        <p:spPr>
          <a:xfrm>
            <a:off x="4130543" y="5704490"/>
            <a:ext cx="1004451"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46" name="Rectangle 45"/>
          <p:cNvSpPr/>
          <p:nvPr/>
        </p:nvSpPr>
        <p:spPr>
          <a:xfrm>
            <a:off x="7272897" y="5679089"/>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47" name="Rectangle 46"/>
          <p:cNvSpPr/>
          <p:nvPr/>
        </p:nvSpPr>
        <p:spPr>
          <a:xfrm>
            <a:off x="1505602" y="2516759"/>
            <a:ext cx="478872" cy="19366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pic>
        <p:nvPicPr>
          <p:cNvPr id="11" name="Picture 10">
            <a:extLst>
              <a:ext uri="{FF2B5EF4-FFF2-40B4-BE49-F238E27FC236}">
                <a16:creationId xmlns:a16="http://schemas.microsoft.com/office/drawing/2014/main" id="{CB8AB405-B47F-488F-A9AD-71B55E11D442}"/>
              </a:ext>
            </a:extLst>
          </p:cNvPr>
          <p:cNvPicPr>
            <a:picLocks noChangeAspect="1"/>
          </p:cNvPicPr>
          <p:nvPr/>
        </p:nvPicPr>
        <p:blipFill rotWithShape="1">
          <a:blip r:embed="rId2"/>
          <a:srcRect l="3000" r="12784" b="9995"/>
          <a:stretch/>
        </p:blipFill>
        <p:spPr>
          <a:xfrm>
            <a:off x="1984470" y="1371857"/>
            <a:ext cx="8701923" cy="4307232"/>
          </a:xfrm>
          <a:prstGeom prst="rect">
            <a:avLst/>
          </a:prstGeom>
        </p:spPr>
      </p:pic>
      <p:sp>
        <p:nvSpPr>
          <p:cNvPr id="19" name="Rectangle 18">
            <a:extLst>
              <a:ext uri="{FF2B5EF4-FFF2-40B4-BE49-F238E27FC236}">
                <a16:creationId xmlns:a16="http://schemas.microsoft.com/office/drawing/2014/main" id="{CC7FFE5D-0A83-47F1-A4FA-96C5EAF93433}"/>
              </a:ext>
            </a:extLst>
          </p:cNvPr>
          <p:cNvSpPr/>
          <p:nvPr/>
        </p:nvSpPr>
        <p:spPr>
          <a:xfrm>
            <a:off x="2724273" y="1717531"/>
            <a:ext cx="351736" cy="1764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2D4F774-A0A7-4F58-98BD-CAAE1FE0B53F}"/>
              </a:ext>
            </a:extLst>
          </p:cNvPr>
          <p:cNvSpPr/>
          <p:nvPr/>
        </p:nvSpPr>
        <p:spPr>
          <a:xfrm>
            <a:off x="2724272" y="1932600"/>
            <a:ext cx="351736" cy="1764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E66D739-A09C-40D6-A17C-A6BF8F3558A2}"/>
              </a:ext>
            </a:extLst>
          </p:cNvPr>
          <p:cNvSpPr txBox="1"/>
          <p:nvPr/>
        </p:nvSpPr>
        <p:spPr>
          <a:xfrm>
            <a:off x="3032376" y="1590837"/>
            <a:ext cx="1439818" cy="338554"/>
          </a:xfrm>
          <a:prstGeom prst="rect">
            <a:avLst/>
          </a:prstGeom>
          <a:noFill/>
        </p:spPr>
        <p:txBody>
          <a:bodyPr wrap="none" rtlCol="0">
            <a:spAutoFit/>
          </a:bodyPr>
          <a:lstStyle/>
          <a:p>
            <a:r>
              <a:rPr lang="en-US" sz="1600" b="1" dirty="0"/>
              <a:t>Long-Diapause</a:t>
            </a:r>
          </a:p>
        </p:txBody>
      </p:sp>
      <p:sp>
        <p:nvSpPr>
          <p:cNvPr id="22" name="TextBox 21">
            <a:extLst>
              <a:ext uri="{FF2B5EF4-FFF2-40B4-BE49-F238E27FC236}">
                <a16:creationId xmlns:a16="http://schemas.microsoft.com/office/drawing/2014/main" id="{51DC21B5-2659-4E6A-BFAE-D04181538131}"/>
              </a:ext>
            </a:extLst>
          </p:cNvPr>
          <p:cNvSpPr txBox="1"/>
          <p:nvPr/>
        </p:nvSpPr>
        <p:spPr>
          <a:xfrm>
            <a:off x="3032376" y="1828747"/>
            <a:ext cx="1497526" cy="338554"/>
          </a:xfrm>
          <a:prstGeom prst="rect">
            <a:avLst/>
          </a:prstGeom>
          <a:noFill/>
        </p:spPr>
        <p:txBody>
          <a:bodyPr wrap="none" rtlCol="0">
            <a:spAutoFit/>
          </a:bodyPr>
          <a:lstStyle/>
          <a:p>
            <a:r>
              <a:rPr lang="en-US" sz="1600" b="1" dirty="0"/>
              <a:t>Short-Diapause</a:t>
            </a:r>
          </a:p>
        </p:txBody>
      </p:sp>
    </p:spTree>
    <p:extLst>
      <p:ext uri="{BB962C8B-B14F-4D97-AF65-F5344CB8AC3E}">
        <p14:creationId xmlns:p14="http://schemas.microsoft.com/office/powerpoint/2010/main" val="260661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B0D4E5-365F-46C4-BF07-F5BDA1C406EA}"/>
              </a:ext>
            </a:extLst>
          </p:cNvPr>
          <p:cNvPicPr>
            <a:picLocks noChangeAspect="1"/>
          </p:cNvPicPr>
          <p:nvPr/>
        </p:nvPicPr>
        <p:blipFill rotWithShape="1">
          <a:blip r:embed="rId2"/>
          <a:srcRect l="3049" r="12734" b="9995"/>
          <a:stretch/>
        </p:blipFill>
        <p:spPr>
          <a:xfrm>
            <a:off x="1984472" y="1371857"/>
            <a:ext cx="8701923" cy="4307232"/>
          </a:xfrm>
          <a:prstGeom prst="rect">
            <a:avLst/>
          </a:prstGeom>
        </p:spPr>
      </p:pic>
      <p:sp>
        <p:nvSpPr>
          <p:cNvPr id="12" name="Rectangle 11"/>
          <p:cNvSpPr/>
          <p:nvPr/>
        </p:nvSpPr>
        <p:spPr>
          <a:xfrm>
            <a:off x="4130543" y="5704490"/>
            <a:ext cx="1004451"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7272897" y="5679089"/>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20" name="Rectangle 19"/>
          <p:cNvSpPr/>
          <p:nvPr/>
        </p:nvSpPr>
        <p:spPr>
          <a:xfrm>
            <a:off x="1505602" y="2516759"/>
            <a:ext cx="478872" cy="19366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cxnSp>
        <p:nvCxnSpPr>
          <p:cNvPr id="9" name="Straight Arrow Connector 8">
            <a:extLst>
              <a:ext uri="{FF2B5EF4-FFF2-40B4-BE49-F238E27FC236}">
                <a16:creationId xmlns:a16="http://schemas.microsoft.com/office/drawing/2014/main" id="{9AB77B3B-8E12-4823-858F-56C6B22486E9}"/>
              </a:ext>
            </a:extLst>
          </p:cNvPr>
          <p:cNvCxnSpPr>
            <a:cxnSpLocks/>
          </p:cNvCxnSpPr>
          <p:nvPr/>
        </p:nvCxnSpPr>
        <p:spPr>
          <a:xfrm flipH="1" flipV="1">
            <a:off x="8439912" y="2193329"/>
            <a:ext cx="749808" cy="147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39F82F-383A-4378-B693-0FB617E4F911}"/>
              </a:ext>
            </a:extLst>
          </p:cNvPr>
          <p:cNvCxnSpPr>
            <a:cxnSpLocks/>
          </p:cNvCxnSpPr>
          <p:nvPr/>
        </p:nvCxnSpPr>
        <p:spPr>
          <a:xfrm flipH="1">
            <a:off x="8439912" y="2340864"/>
            <a:ext cx="749808" cy="3840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820FD35-C3A9-4E2C-86B3-C1500054BEA6}"/>
              </a:ext>
            </a:extLst>
          </p:cNvPr>
          <p:cNvCxnSpPr>
            <a:cxnSpLocks/>
          </p:cNvCxnSpPr>
          <p:nvPr/>
        </p:nvCxnSpPr>
        <p:spPr>
          <a:xfrm flipH="1" flipV="1">
            <a:off x="8439912" y="3179646"/>
            <a:ext cx="841248" cy="1302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18219CA-41B9-499B-A096-E6E3EA809379}"/>
              </a:ext>
            </a:extLst>
          </p:cNvPr>
          <p:cNvCxnSpPr>
            <a:cxnSpLocks/>
          </p:cNvCxnSpPr>
          <p:nvPr/>
        </p:nvCxnSpPr>
        <p:spPr>
          <a:xfrm flipH="1">
            <a:off x="8439912" y="3309871"/>
            <a:ext cx="841248" cy="3007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2B015F0-2EEA-410B-9C44-B179CCA66A1B}"/>
              </a:ext>
            </a:extLst>
          </p:cNvPr>
          <p:cNvSpPr txBox="1"/>
          <p:nvPr/>
        </p:nvSpPr>
        <p:spPr>
          <a:xfrm>
            <a:off x="9718100" y="2048476"/>
            <a:ext cx="1471980" cy="584775"/>
          </a:xfrm>
          <a:prstGeom prst="rect">
            <a:avLst/>
          </a:prstGeom>
          <a:noFill/>
        </p:spPr>
        <p:txBody>
          <a:bodyPr wrap="square" rtlCol="0">
            <a:spAutoFit/>
          </a:bodyPr>
          <a:lstStyle/>
          <a:p>
            <a:r>
              <a:rPr lang="en-US" sz="1600" dirty="0"/>
              <a:t>Diapause Programming</a:t>
            </a:r>
          </a:p>
        </p:txBody>
      </p:sp>
      <p:sp>
        <p:nvSpPr>
          <p:cNvPr id="35" name="TextBox 34">
            <a:extLst>
              <a:ext uri="{FF2B5EF4-FFF2-40B4-BE49-F238E27FC236}">
                <a16:creationId xmlns:a16="http://schemas.microsoft.com/office/drawing/2014/main" id="{5B2DE2C4-3FFA-4C61-BA5F-99B12F30236E}"/>
              </a:ext>
            </a:extLst>
          </p:cNvPr>
          <p:cNvSpPr txBox="1"/>
          <p:nvPr/>
        </p:nvSpPr>
        <p:spPr>
          <a:xfrm>
            <a:off x="9718100" y="3146927"/>
            <a:ext cx="1346844" cy="338554"/>
          </a:xfrm>
          <a:prstGeom prst="rect">
            <a:avLst/>
          </a:prstGeom>
          <a:noFill/>
        </p:spPr>
        <p:txBody>
          <a:bodyPr wrap="none" rtlCol="0">
            <a:spAutoFit/>
          </a:bodyPr>
          <a:lstStyle/>
          <a:p>
            <a:r>
              <a:rPr lang="en-US" sz="1600" dirty="0"/>
              <a:t>Non Diapause</a:t>
            </a:r>
          </a:p>
        </p:txBody>
      </p:sp>
      <p:sp>
        <p:nvSpPr>
          <p:cNvPr id="38" name="TextBox 37">
            <a:extLst>
              <a:ext uri="{FF2B5EF4-FFF2-40B4-BE49-F238E27FC236}">
                <a16:creationId xmlns:a16="http://schemas.microsoft.com/office/drawing/2014/main" id="{5848366A-2EBC-41EB-A0A0-D052542008D5}"/>
              </a:ext>
            </a:extLst>
          </p:cNvPr>
          <p:cNvSpPr txBox="1"/>
          <p:nvPr/>
        </p:nvSpPr>
        <p:spPr>
          <a:xfrm>
            <a:off x="233265" y="6138041"/>
            <a:ext cx="3797835"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(Lean Mass ～ Photoperiod + Diapause genotype)</a:t>
            </a:r>
          </a:p>
        </p:txBody>
      </p:sp>
      <p:sp>
        <p:nvSpPr>
          <p:cNvPr id="39" name="Rectangle 38">
            <a:extLst>
              <a:ext uri="{FF2B5EF4-FFF2-40B4-BE49-F238E27FC236}">
                <a16:creationId xmlns:a16="http://schemas.microsoft.com/office/drawing/2014/main" id="{6977E0CC-0FCD-44F6-9BB7-084CE4CB7265}"/>
              </a:ext>
            </a:extLst>
          </p:cNvPr>
          <p:cNvSpPr/>
          <p:nvPr/>
        </p:nvSpPr>
        <p:spPr>
          <a:xfrm>
            <a:off x="2724273" y="1717531"/>
            <a:ext cx="351736" cy="1764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FF9002B-857A-4E91-945D-FB9647DBDACD}"/>
              </a:ext>
            </a:extLst>
          </p:cNvPr>
          <p:cNvSpPr/>
          <p:nvPr/>
        </p:nvSpPr>
        <p:spPr>
          <a:xfrm>
            <a:off x="2724272" y="1932600"/>
            <a:ext cx="351736" cy="1764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3B209B2-CD69-4032-9477-2642C34D5F3B}"/>
              </a:ext>
            </a:extLst>
          </p:cNvPr>
          <p:cNvSpPr txBox="1"/>
          <p:nvPr/>
        </p:nvSpPr>
        <p:spPr>
          <a:xfrm>
            <a:off x="3032376" y="1590837"/>
            <a:ext cx="1439818" cy="338554"/>
          </a:xfrm>
          <a:prstGeom prst="rect">
            <a:avLst/>
          </a:prstGeom>
          <a:noFill/>
        </p:spPr>
        <p:txBody>
          <a:bodyPr wrap="none" rtlCol="0">
            <a:spAutoFit/>
          </a:bodyPr>
          <a:lstStyle/>
          <a:p>
            <a:r>
              <a:rPr lang="en-US" sz="1600" b="1" dirty="0"/>
              <a:t>Long-Diapause</a:t>
            </a:r>
          </a:p>
        </p:txBody>
      </p:sp>
      <p:sp>
        <p:nvSpPr>
          <p:cNvPr id="42" name="TextBox 41">
            <a:extLst>
              <a:ext uri="{FF2B5EF4-FFF2-40B4-BE49-F238E27FC236}">
                <a16:creationId xmlns:a16="http://schemas.microsoft.com/office/drawing/2014/main" id="{2755E9E8-9810-47AF-8FFC-85309AFCEEF9}"/>
              </a:ext>
            </a:extLst>
          </p:cNvPr>
          <p:cNvSpPr txBox="1"/>
          <p:nvPr/>
        </p:nvSpPr>
        <p:spPr>
          <a:xfrm>
            <a:off x="3032376" y="1828747"/>
            <a:ext cx="1497526" cy="338554"/>
          </a:xfrm>
          <a:prstGeom prst="rect">
            <a:avLst/>
          </a:prstGeom>
          <a:noFill/>
        </p:spPr>
        <p:txBody>
          <a:bodyPr wrap="none" rtlCol="0">
            <a:spAutoFit/>
          </a:bodyPr>
          <a:lstStyle/>
          <a:p>
            <a:r>
              <a:rPr lang="en-US" sz="1600" b="1" dirty="0"/>
              <a:t>Short-Diapause</a:t>
            </a:r>
          </a:p>
        </p:txBody>
      </p:sp>
      <p:sp>
        <p:nvSpPr>
          <p:cNvPr id="46" name="TextBox 45">
            <a:extLst>
              <a:ext uri="{FF2B5EF4-FFF2-40B4-BE49-F238E27FC236}">
                <a16:creationId xmlns:a16="http://schemas.microsoft.com/office/drawing/2014/main" id="{EF24F55F-996D-4276-881C-F86AE32093DF}"/>
              </a:ext>
            </a:extLst>
          </p:cNvPr>
          <p:cNvSpPr txBox="1"/>
          <p:nvPr/>
        </p:nvSpPr>
        <p:spPr>
          <a:xfrm>
            <a:off x="7272897" y="4724982"/>
            <a:ext cx="3712427" cy="954107"/>
          </a:xfrm>
          <a:prstGeom prst="rect">
            <a:avLst/>
          </a:prstGeom>
          <a:noFill/>
        </p:spPr>
        <p:txBody>
          <a:bodyPr wrap="none" rtlCol="0">
            <a:spAutoFit/>
          </a:bodyPr>
          <a:lstStyle/>
          <a:p>
            <a:r>
              <a:rPr lang="en-US" sz="1400" dirty="0"/>
              <a:t>Photoperiod:</a:t>
            </a:r>
          </a:p>
          <a:p>
            <a:pPr marL="171450" indent="-171450">
              <a:buFont typeface="Arial" panose="020B0604020202020204" pitchFamily="34" charset="0"/>
              <a:buChar char="•"/>
            </a:pPr>
            <a:r>
              <a:rPr lang="en-US" sz="1400" dirty="0"/>
              <a:t>t-value= -9.685, </a:t>
            </a:r>
            <a:r>
              <a:rPr lang="en-US" sz="1400" dirty="0" err="1"/>
              <a:t>Df</a:t>
            </a:r>
            <a:r>
              <a:rPr lang="en-US" sz="1400" dirty="0"/>
              <a:t>= 133.3, p-value= &lt;2e-16 </a:t>
            </a:r>
          </a:p>
          <a:p>
            <a:r>
              <a:rPr lang="en-US" sz="1400" dirty="0"/>
              <a:t>Diapause Genotype:</a:t>
            </a:r>
          </a:p>
          <a:p>
            <a:pPr marL="171450" indent="-171450">
              <a:buFont typeface="Arial" panose="020B0604020202020204" pitchFamily="34" charset="0"/>
              <a:buChar char="•"/>
            </a:pPr>
            <a:r>
              <a:rPr lang="en-US" sz="1400" dirty="0"/>
              <a:t>t-value= 6.845, </a:t>
            </a:r>
            <a:r>
              <a:rPr lang="en-US" sz="1400" dirty="0" err="1"/>
              <a:t>Df</a:t>
            </a:r>
            <a:r>
              <a:rPr lang="en-US" sz="1400" dirty="0"/>
              <a:t>= 10.87, p-value= 2.95e-05</a:t>
            </a:r>
          </a:p>
        </p:txBody>
      </p:sp>
      <p:sp>
        <p:nvSpPr>
          <p:cNvPr id="47" name="TextBox 46">
            <a:extLst>
              <a:ext uri="{FF2B5EF4-FFF2-40B4-BE49-F238E27FC236}">
                <a16:creationId xmlns:a16="http://schemas.microsoft.com/office/drawing/2014/main" id="{52D46386-A9EE-4143-8095-0C08D4A93D9D}"/>
              </a:ext>
            </a:extLst>
          </p:cNvPr>
          <p:cNvSpPr txBox="1"/>
          <p:nvPr/>
        </p:nvSpPr>
        <p:spPr>
          <a:xfrm>
            <a:off x="9548823" y="1986923"/>
            <a:ext cx="338554" cy="461665"/>
          </a:xfrm>
          <a:prstGeom prst="rect">
            <a:avLst/>
          </a:prstGeom>
          <a:noFill/>
        </p:spPr>
        <p:txBody>
          <a:bodyPr wrap="none" rtlCol="0">
            <a:spAutoFit/>
          </a:bodyPr>
          <a:lstStyle/>
          <a:p>
            <a:r>
              <a:rPr lang="en-US" sz="2400" b="1" dirty="0"/>
              <a:t>*</a:t>
            </a:r>
          </a:p>
        </p:txBody>
      </p:sp>
      <p:sp>
        <p:nvSpPr>
          <p:cNvPr id="23" name="TextBox 22">
            <a:extLst>
              <a:ext uri="{FF2B5EF4-FFF2-40B4-BE49-F238E27FC236}">
                <a16:creationId xmlns:a16="http://schemas.microsoft.com/office/drawing/2014/main" id="{52D46386-A9EE-4143-8095-0C08D4A93D9D}"/>
              </a:ext>
            </a:extLst>
          </p:cNvPr>
          <p:cNvSpPr txBox="1"/>
          <p:nvPr/>
        </p:nvSpPr>
        <p:spPr>
          <a:xfrm>
            <a:off x="8435875" y="1847044"/>
            <a:ext cx="338554" cy="461665"/>
          </a:xfrm>
          <a:prstGeom prst="rect">
            <a:avLst/>
          </a:prstGeom>
          <a:noFill/>
        </p:spPr>
        <p:txBody>
          <a:bodyPr wrap="none" rtlCol="0">
            <a:spAutoFit/>
          </a:bodyPr>
          <a:lstStyle/>
          <a:p>
            <a:r>
              <a:rPr lang="en-US" sz="2400" b="1" dirty="0"/>
              <a:t>*</a:t>
            </a:r>
          </a:p>
        </p:txBody>
      </p:sp>
      <p:sp>
        <p:nvSpPr>
          <p:cNvPr id="24" name="Title 1">
            <a:extLst>
              <a:ext uri="{FF2B5EF4-FFF2-40B4-BE49-F238E27FC236}">
                <a16:creationId xmlns:a16="http://schemas.microsoft.com/office/drawing/2014/main" id="{FF53E127-D0E0-4B60-8EAD-D176FB0EDD8D}"/>
              </a:ext>
            </a:extLst>
          </p:cNvPr>
          <p:cNvSpPr txBox="1">
            <a:spLocks/>
          </p:cNvSpPr>
          <p:nvPr/>
        </p:nvSpPr>
        <p:spPr>
          <a:xfrm>
            <a:off x="233265" y="124838"/>
            <a:ext cx="11735355" cy="1257542"/>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Lean mass increases when </a:t>
            </a:r>
            <a:r>
              <a:rPr lang="en-US" i="1" u="sng" dirty="0"/>
              <a:t>diapause is programmed</a:t>
            </a:r>
            <a:r>
              <a:rPr lang="en-US" dirty="0"/>
              <a:t> and for </a:t>
            </a:r>
            <a:r>
              <a:rPr lang="en-US" i="1" u="sng" dirty="0"/>
              <a:t>Long-Diapause</a:t>
            </a:r>
            <a:r>
              <a:rPr lang="en-US" dirty="0"/>
              <a:t> Larvae!</a:t>
            </a:r>
          </a:p>
        </p:txBody>
      </p:sp>
    </p:spTree>
    <p:extLst>
      <p:ext uri="{BB962C8B-B14F-4D97-AF65-F5344CB8AC3E}">
        <p14:creationId xmlns:p14="http://schemas.microsoft.com/office/powerpoint/2010/main" val="9395924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A4269AD4-D26C-4323-8CEA-5357487127FC}"/>
              </a:ext>
            </a:extLst>
          </p:cNvPr>
          <p:cNvPicPr>
            <a:picLocks noChangeAspect="1"/>
          </p:cNvPicPr>
          <p:nvPr/>
        </p:nvPicPr>
        <p:blipFill rotWithShape="1">
          <a:blip r:embed="rId2"/>
          <a:srcRect l="3433" t="5893" r="12083" b="8959"/>
          <a:stretch/>
        </p:blipFill>
        <p:spPr>
          <a:xfrm>
            <a:off x="1959429" y="1384440"/>
            <a:ext cx="8726966" cy="4307233"/>
          </a:xfrm>
          <a:prstGeom prst="rect">
            <a:avLst/>
          </a:prstGeom>
        </p:spPr>
      </p:pic>
      <p:sp>
        <p:nvSpPr>
          <p:cNvPr id="23" name="Left Bracket 22"/>
          <p:cNvSpPr/>
          <p:nvPr/>
        </p:nvSpPr>
        <p:spPr>
          <a:xfrm flipH="1">
            <a:off x="8281874" y="3164128"/>
            <a:ext cx="608206" cy="596109"/>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8256040" y="1548890"/>
            <a:ext cx="546239" cy="10362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3747744" y="5707735"/>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7439039" y="5707735"/>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968346" y="1734528"/>
            <a:ext cx="1378205" cy="664987"/>
          </a:xfrm>
          <a:prstGeom prst="rect">
            <a:avLst/>
          </a:prstGeom>
          <a:noFill/>
        </p:spPr>
        <p:txBody>
          <a:bodyPr wrap="square" rtlCol="0">
            <a:spAutoFit/>
          </a:bodyPr>
          <a:lstStyle/>
          <a:p>
            <a:r>
              <a:rPr lang="en-US" dirty="0"/>
              <a:t>Diapause Treatment</a:t>
            </a:r>
          </a:p>
        </p:txBody>
      </p:sp>
      <p:sp>
        <p:nvSpPr>
          <p:cNvPr id="57" name="TextBox 56"/>
          <p:cNvSpPr txBox="1"/>
          <p:nvPr/>
        </p:nvSpPr>
        <p:spPr>
          <a:xfrm>
            <a:off x="8968346" y="3195222"/>
            <a:ext cx="1491107" cy="646331"/>
          </a:xfrm>
          <a:prstGeom prst="rect">
            <a:avLst/>
          </a:prstGeom>
          <a:noFill/>
        </p:spPr>
        <p:txBody>
          <a:bodyPr wrap="square" rtlCol="0">
            <a:spAutoFit/>
          </a:bodyPr>
          <a:lstStyle/>
          <a:p>
            <a:r>
              <a:rPr lang="en-US" dirty="0"/>
              <a:t>Non Diapause Treatment</a:t>
            </a:r>
          </a:p>
        </p:txBody>
      </p:sp>
      <p:sp>
        <p:nvSpPr>
          <p:cNvPr id="58" name="TextBox 57"/>
          <p:cNvSpPr txBox="1"/>
          <p:nvPr/>
        </p:nvSpPr>
        <p:spPr>
          <a:xfrm>
            <a:off x="8399197" y="3412213"/>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8408002" y="3150500"/>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8377858" y="2215822"/>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8383468" y="1575448"/>
            <a:ext cx="295274" cy="369332"/>
          </a:xfrm>
          <a:prstGeom prst="rect">
            <a:avLst/>
          </a:prstGeom>
          <a:noFill/>
        </p:spPr>
        <p:txBody>
          <a:bodyPr wrap="none" rtlCol="0">
            <a:spAutoFit/>
          </a:bodyPr>
          <a:lstStyle/>
          <a:p>
            <a:r>
              <a:rPr lang="en-US" dirty="0"/>
              <a:t>a</a:t>
            </a:r>
          </a:p>
        </p:txBody>
      </p:sp>
      <p:sp>
        <p:nvSpPr>
          <p:cNvPr id="63" name="Rectangle 62"/>
          <p:cNvSpPr/>
          <p:nvPr/>
        </p:nvSpPr>
        <p:spPr>
          <a:xfrm>
            <a:off x="1534665" y="2440672"/>
            <a:ext cx="395762"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35" name="Rectangle 34">
            <a:extLst>
              <a:ext uri="{FF2B5EF4-FFF2-40B4-BE49-F238E27FC236}">
                <a16:creationId xmlns:a16="http://schemas.microsoft.com/office/drawing/2014/main" id="{87B1AAAB-46DB-4434-AE89-03DEC9ACF899}"/>
              </a:ext>
            </a:extLst>
          </p:cNvPr>
          <p:cNvSpPr/>
          <p:nvPr/>
        </p:nvSpPr>
        <p:spPr>
          <a:xfrm>
            <a:off x="2724273" y="1717531"/>
            <a:ext cx="351736" cy="176463"/>
          </a:xfrm>
          <a:prstGeom prst="rect">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326B76B-7032-48DF-88A4-98273D464E0C}"/>
              </a:ext>
            </a:extLst>
          </p:cNvPr>
          <p:cNvSpPr/>
          <p:nvPr/>
        </p:nvSpPr>
        <p:spPr>
          <a:xfrm>
            <a:off x="2724272" y="1932600"/>
            <a:ext cx="351736" cy="1764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87B42BC8-73F2-4849-BE7A-C8A0C2A90675}"/>
              </a:ext>
            </a:extLst>
          </p:cNvPr>
          <p:cNvSpPr txBox="1"/>
          <p:nvPr/>
        </p:nvSpPr>
        <p:spPr>
          <a:xfrm>
            <a:off x="3032376" y="1590837"/>
            <a:ext cx="1439818" cy="338554"/>
          </a:xfrm>
          <a:prstGeom prst="rect">
            <a:avLst/>
          </a:prstGeom>
          <a:noFill/>
        </p:spPr>
        <p:txBody>
          <a:bodyPr wrap="none" rtlCol="0">
            <a:spAutoFit/>
          </a:bodyPr>
          <a:lstStyle/>
          <a:p>
            <a:r>
              <a:rPr lang="en-US" sz="1600" b="1" dirty="0"/>
              <a:t>Long-Diapause</a:t>
            </a:r>
          </a:p>
        </p:txBody>
      </p:sp>
      <p:sp>
        <p:nvSpPr>
          <p:cNvPr id="38" name="TextBox 37">
            <a:extLst>
              <a:ext uri="{FF2B5EF4-FFF2-40B4-BE49-F238E27FC236}">
                <a16:creationId xmlns:a16="http://schemas.microsoft.com/office/drawing/2014/main" id="{A814EFDD-1EAC-4A44-BAC5-D47EE543CBDD}"/>
              </a:ext>
            </a:extLst>
          </p:cNvPr>
          <p:cNvSpPr txBox="1"/>
          <p:nvPr/>
        </p:nvSpPr>
        <p:spPr>
          <a:xfrm>
            <a:off x="3032376" y="1828747"/>
            <a:ext cx="1497526" cy="338554"/>
          </a:xfrm>
          <a:prstGeom prst="rect">
            <a:avLst/>
          </a:prstGeom>
          <a:noFill/>
        </p:spPr>
        <p:txBody>
          <a:bodyPr wrap="none" rtlCol="0">
            <a:spAutoFit/>
          </a:bodyPr>
          <a:lstStyle/>
          <a:p>
            <a:r>
              <a:rPr lang="en-US" sz="1600" b="1" dirty="0"/>
              <a:t>Short-Diapause</a:t>
            </a:r>
          </a:p>
        </p:txBody>
      </p:sp>
      <p:sp>
        <p:nvSpPr>
          <p:cNvPr id="40" name="TextBox 39">
            <a:extLst>
              <a:ext uri="{FF2B5EF4-FFF2-40B4-BE49-F238E27FC236}">
                <a16:creationId xmlns:a16="http://schemas.microsoft.com/office/drawing/2014/main" id="{18608523-CBFC-4715-9C01-E8BAF84D94AF}"/>
              </a:ext>
            </a:extLst>
          </p:cNvPr>
          <p:cNvSpPr txBox="1"/>
          <p:nvPr/>
        </p:nvSpPr>
        <p:spPr>
          <a:xfrm>
            <a:off x="233265" y="6138041"/>
            <a:ext cx="3799438"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(Lipid Mass ～ Photoperiod + Diapause genotype)</a:t>
            </a:r>
          </a:p>
        </p:txBody>
      </p:sp>
      <p:sp>
        <p:nvSpPr>
          <p:cNvPr id="43" name="TextBox 42">
            <a:extLst>
              <a:ext uri="{FF2B5EF4-FFF2-40B4-BE49-F238E27FC236}">
                <a16:creationId xmlns:a16="http://schemas.microsoft.com/office/drawing/2014/main" id="{27C10861-33AB-4622-B2DF-DC9E208CB36D}"/>
              </a:ext>
            </a:extLst>
          </p:cNvPr>
          <p:cNvSpPr txBox="1"/>
          <p:nvPr/>
        </p:nvSpPr>
        <p:spPr>
          <a:xfrm>
            <a:off x="8802279" y="1668855"/>
            <a:ext cx="338554" cy="461665"/>
          </a:xfrm>
          <a:prstGeom prst="rect">
            <a:avLst/>
          </a:prstGeom>
          <a:noFill/>
        </p:spPr>
        <p:txBody>
          <a:bodyPr wrap="none" rtlCol="0">
            <a:spAutoFit/>
          </a:bodyPr>
          <a:lstStyle/>
          <a:p>
            <a:r>
              <a:rPr lang="en-US" sz="2400" b="1" dirty="0"/>
              <a:t>*</a:t>
            </a:r>
          </a:p>
        </p:txBody>
      </p:sp>
      <p:sp>
        <p:nvSpPr>
          <p:cNvPr id="45" name="TextBox 44">
            <a:extLst>
              <a:ext uri="{FF2B5EF4-FFF2-40B4-BE49-F238E27FC236}">
                <a16:creationId xmlns:a16="http://schemas.microsoft.com/office/drawing/2014/main" id="{0F743C0E-963E-465A-AC7C-BF746E18B3E0}"/>
              </a:ext>
            </a:extLst>
          </p:cNvPr>
          <p:cNvSpPr txBox="1"/>
          <p:nvPr/>
        </p:nvSpPr>
        <p:spPr>
          <a:xfrm>
            <a:off x="7272897" y="4724982"/>
            <a:ext cx="3553730" cy="954107"/>
          </a:xfrm>
          <a:prstGeom prst="rect">
            <a:avLst/>
          </a:prstGeom>
          <a:noFill/>
        </p:spPr>
        <p:txBody>
          <a:bodyPr wrap="none" rtlCol="0">
            <a:spAutoFit/>
          </a:bodyPr>
          <a:lstStyle/>
          <a:p>
            <a:r>
              <a:rPr lang="en-US" sz="1400" dirty="0"/>
              <a:t>Photoperiod:</a:t>
            </a:r>
          </a:p>
          <a:p>
            <a:pPr marL="171450" indent="-171450">
              <a:buFont typeface="Arial" panose="020B0604020202020204" pitchFamily="34" charset="0"/>
              <a:buChar char="•"/>
            </a:pPr>
            <a:r>
              <a:rPr lang="en-US" sz="1400" dirty="0"/>
              <a:t>t-value= -10.23, </a:t>
            </a:r>
            <a:r>
              <a:rPr lang="en-US" sz="1400" dirty="0" err="1"/>
              <a:t>Df</a:t>
            </a:r>
            <a:r>
              <a:rPr lang="en-US" sz="1400" dirty="0"/>
              <a:t>= 191.6, p-value= &lt;2e-16 </a:t>
            </a:r>
          </a:p>
          <a:p>
            <a:r>
              <a:rPr lang="en-US" sz="1400" dirty="0"/>
              <a:t>Diapause Genotype:</a:t>
            </a:r>
          </a:p>
          <a:p>
            <a:pPr marL="171450" indent="-171450">
              <a:buFont typeface="Arial" panose="020B0604020202020204" pitchFamily="34" charset="0"/>
              <a:buChar char="•"/>
            </a:pPr>
            <a:r>
              <a:rPr lang="en-US" sz="1400" dirty="0"/>
              <a:t>t-value= 4.08, </a:t>
            </a:r>
            <a:r>
              <a:rPr lang="en-US" sz="1400" dirty="0" err="1"/>
              <a:t>Df</a:t>
            </a:r>
            <a:r>
              <a:rPr lang="en-US" sz="1400" dirty="0"/>
              <a:t>= 186.8, p-value= 6.67e-05</a:t>
            </a:r>
          </a:p>
        </p:txBody>
      </p:sp>
      <p:sp>
        <p:nvSpPr>
          <p:cNvPr id="24" name="Title 1">
            <a:extLst>
              <a:ext uri="{FF2B5EF4-FFF2-40B4-BE49-F238E27FC236}">
                <a16:creationId xmlns:a16="http://schemas.microsoft.com/office/drawing/2014/main" id="{F75467B7-64DE-4A80-8323-D66E442A0E2C}"/>
              </a:ext>
            </a:extLst>
          </p:cNvPr>
          <p:cNvSpPr>
            <a:spLocks noGrp="1"/>
          </p:cNvSpPr>
          <p:nvPr>
            <p:ph type="title"/>
          </p:nvPr>
        </p:nvSpPr>
        <p:spPr>
          <a:xfrm>
            <a:off x="233265" y="124838"/>
            <a:ext cx="11735355" cy="1257542"/>
          </a:xfrm>
        </p:spPr>
        <p:txBody>
          <a:bodyPr>
            <a:normAutofit fontScale="90000"/>
          </a:bodyPr>
          <a:lstStyle/>
          <a:p>
            <a:r>
              <a:rPr lang="en-US" dirty="0"/>
              <a:t>Fat stores increase when </a:t>
            </a:r>
            <a:r>
              <a:rPr lang="en-US" i="1" u="sng" dirty="0"/>
              <a:t>diapause is programmed</a:t>
            </a:r>
            <a:r>
              <a:rPr lang="en-US" dirty="0"/>
              <a:t> and for </a:t>
            </a:r>
            <a:r>
              <a:rPr lang="en-US" i="1" u="sng" dirty="0"/>
              <a:t>Long-Diapause</a:t>
            </a:r>
            <a:r>
              <a:rPr lang="en-US" dirty="0"/>
              <a:t> Larvae!</a:t>
            </a:r>
          </a:p>
        </p:txBody>
      </p:sp>
      <p:sp>
        <p:nvSpPr>
          <p:cNvPr id="22" name="Rectangle 21"/>
          <p:cNvSpPr/>
          <p:nvPr/>
        </p:nvSpPr>
        <p:spPr>
          <a:xfrm>
            <a:off x="0" y="1454014"/>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3600" b="1" dirty="0">
                <a:solidFill>
                  <a:schemeClr val="tx1"/>
                </a:solidFill>
              </a:rPr>
              <a:t>Are </a:t>
            </a:r>
            <a:r>
              <a:rPr lang="en-US" sz="3600" b="1" i="1" u="sng" dirty="0">
                <a:ln>
                  <a:solidFill>
                    <a:schemeClr val="tx1"/>
                  </a:solidFill>
                </a:ln>
                <a:solidFill>
                  <a:srgbClr val="F39993"/>
                </a:solidFill>
              </a:rPr>
              <a:t>Long-Diapause</a:t>
            </a:r>
            <a:r>
              <a:rPr lang="en-US" sz="3600" b="1" dirty="0">
                <a:solidFill>
                  <a:schemeClr val="tx1"/>
                </a:solidFill>
              </a:rPr>
              <a:t> individuals gaining more mass?</a:t>
            </a:r>
          </a:p>
          <a:p>
            <a:pPr marL="566738" algn="ctr">
              <a:lnSpc>
                <a:spcPct val="150000"/>
              </a:lnSpc>
              <a:tabLst>
                <a:tab pos="11366500" algn="l"/>
              </a:tabLst>
            </a:pPr>
            <a:r>
              <a:rPr lang="en-US" sz="6000" b="1" dirty="0">
                <a:ln w="22225">
                  <a:solidFill>
                    <a:schemeClr val="accent2"/>
                  </a:solidFill>
                  <a:prstDash val="solid"/>
                </a:ln>
                <a:solidFill>
                  <a:srgbClr val="FF0000"/>
                </a:solidFill>
              </a:rPr>
              <a:t>YES!</a:t>
            </a:r>
            <a:endParaRPr lang="en-US" sz="6000" dirty="0">
              <a:solidFill>
                <a:srgbClr val="FF0000"/>
              </a:solidFill>
            </a:endParaRPr>
          </a:p>
        </p:txBody>
      </p:sp>
    </p:spTree>
    <p:extLst>
      <p:ext uri="{BB962C8B-B14F-4D97-AF65-F5344CB8AC3E}">
        <p14:creationId xmlns:p14="http://schemas.microsoft.com/office/powerpoint/2010/main" val="205620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dirty="0">
                <a:solidFill>
                  <a:schemeClr val="tx1"/>
                </a:solidFill>
              </a:rPr>
              <a:t>Are </a:t>
            </a:r>
            <a:r>
              <a:rPr lang="en-US" sz="4800" b="1" i="1" u="sng" dirty="0">
                <a:ln>
                  <a:solidFill>
                    <a:schemeClr val="tx1"/>
                  </a:solidFill>
                </a:ln>
                <a:solidFill>
                  <a:srgbClr val="F39993"/>
                </a:solidFill>
              </a:rPr>
              <a:t>Long-Diapause</a:t>
            </a:r>
            <a:r>
              <a:rPr lang="en-US" sz="4800" b="1" dirty="0">
                <a:solidFill>
                  <a:schemeClr val="tx1"/>
                </a:solidFill>
              </a:rPr>
              <a:t> individuals depleting lipid mass faster?</a:t>
            </a:r>
            <a:endParaRPr lang="en-US" sz="4000" dirty="0">
              <a:solidFill>
                <a:schemeClr val="tx1"/>
              </a:solidFill>
            </a:endParaRPr>
          </a:p>
        </p:txBody>
      </p:sp>
      <p:sp>
        <p:nvSpPr>
          <p:cNvPr id="2" name="Title 1">
            <a:extLst>
              <a:ext uri="{FF2B5EF4-FFF2-40B4-BE49-F238E27FC236}">
                <a16:creationId xmlns:a16="http://schemas.microsoft.com/office/drawing/2014/main" id="{7657B4F7-4445-4A08-AAB5-36BD1412118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057580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78310275-8494-490F-95F2-A3BDD43BC3CB}"/>
              </a:ext>
            </a:extLst>
          </p:cNvPr>
          <p:cNvPicPr>
            <a:picLocks noChangeAspect="1"/>
          </p:cNvPicPr>
          <p:nvPr/>
        </p:nvPicPr>
        <p:blipFill rotWithShape="1">
          <a:blip r:embed="rId2"/>
          <a:srcRect l="2727" t="6137" r="11158" b="9561"/>
          <a:stretch/>
        </p:blipFill>
        <p:spPr>
          <a:xfrm>
            <a:off x="2259734" y="1230858"/>
            <a:ext cx="8470470" cy="4320856"/>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1603086" y="256057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33" name="TextBox 32">
            <a:extLst>
              <a:ext uri="{FF2B5EF4-FFF2-40B4-BE49-F238E27FC236}">
                <a16:creationId xmlns:a16="http://schemas.microsoft.com/office/drawing/2014/main" id="{AD250B20-E621-4405-8EBC-C3EABF220715}"/>
              </a:ext>
            </a:extLst>
          </p:cNvPr>
          <p:cNvSpPr txBox="1"/>
          <p:nvPr/>
        </p:nvSpPr>
        <p:spPr>
          <a:xfrm>
            <a:off x="10010295" y="2639714"/>
            <a:ext cx="1439818" cy="338554"/>
          </a:xfrm>
          <a:prstGeom prst="rect">
            <a:avLst/>
          </a:prstGeom>
          <a:noFill/>
        </p:spPr>
        <p:txBody>
          <a:bodyPr wrap="none" rtlCol="0">
            <a:spAutoFit/>
          </a:bodyPr>
          <a:lstStyle/>
          <a:p>
            <a:r>
              <a:rPr lang="en-US" sz="1600" b="1" dirty="0"/>
              <a:t>Long-Diapause</a:t>
            </a:r>
          </a:p>
        </p:txBody>
      </p:sp>
      <p:sp>
        <p:nvSpPr>
          <p:cNvPr id="34" name="TextBox 33">
            <a:extLst>
              <a:ext uri="{FF2B5EF4-FFF2-40B4-BE49-F238E27FC236}">
                <a16:creationId xmlns:a16="http://schemas.microsoft.com/office/drawing/2014/main" id="{74564E06-AAAC-4C50-9578-ED6939E2816B}"/>
              </a:ext>
            </a:extLst>
          </p:cNvPr>
          <p:cNvSpPr txBox="1"/>
          <p:nvPr/>
        </p:nvSpPr>
        <p:spPr>
          <a:xfrm>
            <a:off x="9493595" y="4095007"/>
            <a:ext cx="1497526" cy="338554"/>
          </a:xfrm>
          <a:prstGeom prst="rect">
            <a:avLst/>
          </a:prstGeom>
          <a:noFill/>
        </p:spPr>
        <p:txBody>
          <a:bodyPr wrap="none" rtlCol="0">
            <a:spAutoFit/>
          </a:bodyPr>
          <a:lstStyle/>
          <a:p>
            <a:r>
              <a:rPr lang="en-US" sz="1600" b="1" dirty="0"/>
              <a:t>Short-Diapause</a:t>
            </a:r>
          </a:p>
        </p:txBody>
      </p:sp>
      <p:sp>
        <p:nvSpPr>
          <p:cNvPr id="39" name="Rectangle 38">
            <a:extLst>
              <a:ext uri="{FF2B5EF4-FFF2-40B4-BE49-F238E27FC236}">
                <a16:creationId xmlns:a16="http://schemas.microsoft.com/office/drawing/2014/main" id="{FDB7A3D1-E1AD-4261-9220-C0F7B70254D7}"/>
              </a:ext>
            </a:extLst>
          </p:cNvPr>
          <p:cNvSpPr/>
          <p:nvPr/>
        </p:nvSpPr>
        <p:spPr>
          <a:xfrm>
            <a:off x="3190861" y="5563422"/>
            <a:ext cx="1504699"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40" name="Rectangle 39">
            <a:extLst>
              <a:ext uri="{FF2B5EF4-FFF2-40B4-BE49-F238E27FC236}">
                <a16:creationId xmlns:a16="http://schemas.microsoft.com/office/drawing/2014/main" id="{27088E8A-EF90-4666-9678-BFD1835F4374}"/>
              </a:ext>
            </a:extLst>
          </p:cNvPr>
          <p:cNvSpPr/>
          <p:nvPr/>
        </p:nvSpPr>
        <p:spPr>
          <a:xfrm>
            <a:off x="4775365" y="5571455"/>
            <a:ext cx="1707644" cy="1937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41" name="Rectangle 40">
            <a:extLst>
              <a:ext uri="{FF2B5EF4-FFF2-40B4-BE49-F238E27FC236}">
                <a16:creationId xmlns:a16="http://schemas.microsoft.com/office/drawing/2014/main" id="{1A768203-CFEB-4EEF-8A7E-5575964444F2}"/>
              </a:ext>
            </a:extLst>
          </p:cNvPr>
          <p:cNvSpPr/>
          <p:nvPr/>
        </p:nvSpPr>
        <p:spPr>
          <a:xfrm>
            <a:off x="8433317" y="5568615"/>
            <a:ext cx="2120557"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30</a:t>
            </a:r>
          </a:p>
        </p:txBody>
      </p:sp>
      <p:sp>
        <p:nvSpPr>
          <p:cNvPr id="42" name="Rectangle 41">
            <a:extLst>
              <a:ext uri="{FF2B5EF4-FFF2-40B4-BE49-F238E27FC236}">
                <a16:creationId xmlns:a16="http://schemas.microsoft.com/office/drawing/2014/main" id="{528633B9-82FC-400F-8597-8FDE9095A8FA}"/>
              </a:ext>
            </a:extLst>
          </p:cNvPr>
          <p:cNvSpPr/>
          <p:nvPr/>
        </p:nvSpPr>
        <p:spPr>
          <a:xfrm>
            <a:off x="6562814" y="5550511"/>
            <a:ext cx="1790698" cy="234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43" name="TextBox 42">
            <a:extLst>
              <a:ext uri="{FF2B5EF4-FFF2-40B4-BE49-F238E27FC236}">
                <a16:creationId xmlns:a16="http://schemas.microsoft.com/office/drawing/2014/main" id="{55E1FA64-949C-4D87-AB52-FBAEA10AEA07}"/>
              </a:ext>
            </a:extLst>
          </p:cNvPr>
          <p:cNvSpPr txBox="1"/>
          <p:nvPr/>
        </p:nvSpPr>
        <p:spPr>
          <a:xfrm>
            <a:off x="233265" y="6138041"/>
            <a:ext cx="3748142"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(Lean Mass ～ Diapause genotype + Sample Day)</a:t>
            </a:r>
          </a:p>
        </p:txBody>
      </p:sp>
      <p:sp>
        <p:nvSpPr>
          <p:cNvPr id="46" name="TextBox 45">
            <a:extLst>
              <a:ext uri="{FF2B5EF4-FFF2-40B4-BE49-F238E27FC236}">
                <a16:creationId xmlns:a16="http://schemas.microsoft.com/office/drawing/2014/main" id="{69A5F36B-F3CE-4061-BAC7-D51069B07790}"/>
              </a:ext>
            </a:extLst>
          </p:cNvPr>
          <p:cNvSpPr txBox="1"/>
          <p:nvPr/>
        </p:nvSpPr>
        <p:spPr>
          <a:xfrm>
            <a:off x="8311003" y="1878103"/>
            <a:ext cx="3726854" cy="523220"/>
          </a:xfrm>
          <a:prstGeom prst="rect">
            <a:avLst/>
          </a:prstGeom>
          <a:noFill/>
        </p:spPr>
        <p:txBody>
          <a:bodyPr wrap="none" rtlCol="0">
            <a:spAutoFit/>
          </a:bodyPr>
          <a:lstStyle/>
          <a:p>
            <a:r>
              <a:rPr lang="en-US" sz="1400" dirty="0"/>
              <a:t>Diapause Genotype:</a:t>
            </a:r>
          </a:p>
          <a:p>
            <a:pPr marL="171450" indent="-171450">
              <a:buFont typeface="Arial" panose="020B0604020202020204" pitchFamily="34" charset="0"/>
              <a:buChar char="•"/>
            </a:pPr>
            <a:r>
              <a:rPr lang="en-US" sz="1400" dirty="0"/>
              <a:t>t-value= 4.735, </a:t>
            </a:r>
            <a:r>
              <a:rPr lang="en-US" sz="1400" dirty="0" err="1"/>
              <a:t>Df</a:t>
            </a:r>
            <a:r>
              <a:rPr lang="en-US" sz="1400" dirty="0"/>
              <a:t>= 16.655, p-value= 0.000202</a:t>
            </a:r>
          </a:p>
        </p:txBody>
      </p:sp>
      <p:sp>
        <p:nvSpPr>
          <p:cNvPr id="48" name="TextBox 47">
            <a:extLst>
              <a:ext uri="{FF2B5EF4-FFF2-40B4-BE49-F238E27FC236}">
                <a16:creationId xmlns:a16="http://schemas.microsoft.com/office/drawing/2014/main" id="{DAE91811-BD21-478F-9F8E-0A51576D31D2}"/>
              </a:ext>
            </a:extLst>
          </p:cNvPr>
          <p:cNvSpPr txBox="1"/>
          <p:nvPr/>
        </p:nvSpPr>
        <p:spPr>
          <a:xfrm>
            <a:off x="9835876" y="2504895"/>
            <a:ext cx="338554" cy="461665"/>
          </a:xfrm>
          <a:prstGeom prst="rect">
            <a:avLst/>
          </a:prstGeom>
          <a:noFill/>
        </p:spPr>
        <p:txBody>
          <a:bodyPr wrap="none" rtlCol="0">
            <a:spAutoFit/>
          </a:bodyPr>
          <a:lstStyle/>
          <a:p>
            <a:r>
              <a:rPr lang="en-US" sz="2400" b="1" dirty="0"/>
              <a:t>*</a:t>
            </a:r>
          </a:p>
        </p:txBody>
      </p:sp>
      <p:sp>
        <p:nvSpPr>
          <p:cNvPr id="51" name="TextBox 50">
            <a:extLst>
              <a:ext uri="{FF2B5EF4-FFF2-40B4-BE49-F238E27FC236}">
                <a16:creationId xmlns:a16="http://schemas.microsoft.com/office/drawing/2014/main" id="{478C61DB-71CA-4B69-9C7F-E3B9FD4EB440}"/>
              </a:ext>
            </a:extLst>
          </p:cNvPr>
          <p:cNvSpPr txBox="1"/>
          <p:nvPr/>
        </p:nvSpPr>
        <p:spPr>
          <a:xfrm>
            <a:off x="3918005" y="4947636"/>
            <a:ext cx="3689985" cy="523220"/>
          </a:xfrm>
          <a:prstGeom prst="rect">
            <a:avLst/>
          </a:prstGeom>
          <a:noFill/>
        </p:spPr>
        <p:txBody>
          <a:bodyPr wrap="none" rtlCol="0">
            <a:spAutoFit/>
          </a:bodyPr>
          <a:lstStyle/>
          <a:p>
            <a:r>
              <a:rPr lang="en-US" sz="1400" dirty="0"/>
              <a:t>Sample Day:</a:t>
            </a:r>
          </a:p>
          <a:p>
            <a:pPr marL="171450" indent="-171450">
              <a:buFont typeface="Arial" panose="020B0604020202020204" pitchFamily="34" charset="0"/>
              <a:buChar char="•"/>
            </a:pPr>
            <a:r>
              <a:rPr lang="en-US" sz="1400" dirty="0"/>
              <a:t>t-value= 111.4, </a:t>
            </a:r>
            <a:r>
              <a:rPr lang="en-US" sz="1400" dirty="0" err="1"/>
              <a:t>Df</a:t>
            </a:r>
            <a:r>
              <a:rPr lang="en-US" sz="1400" dirty="0"/>
              <a:t>= -3.877, p-value= 0.000179</a:t>
            </a:r>
          </a:p>
        </p:txBody>
      </p:sp>
      <p:sp>
        <p:nvSpPr>
          <p:cNvPr id="50" name="TextBox 49">
            <a:extLst>
              <a:ext uri="{FF2B5EF4-FFF2-40B4-BE49-F238E27FC236}">
                <a16:creationId xmlns:a16="http://schemas.microsoft.com/office/drawing/2014/main" id="{422AD089-428E-4D46-B980-EB0275244269}"/>
              </a:ext>
            </a:extLst>
          </p:cNvPr>
          <p:cNvSpPr txBox="1"/>
          <p:nvPr/>
        </p:nvSpPr>
        <p:spPr>
          <a:xfrm>
            <a:off x="5516160" y="4856294"/>
            <a:ext cx="492443" cy="461665"/>
          </a:xfrm>
          <a:prstGeom prst="rect">
            <a:avLst/>
          </a:prstGeom>
          <a:noFill/>
        </p:spPr>
        <p:txBody>
          <a:bodyPr wrap="none" rtlCol="0">
            <a:spAutoFit/>
          </a:bodyPr>
          <a:lstStyle/>
          <a:p>
            <a:r>
              <a:rPr lang="en-US" sz="2400" b="1" dirty="0"/>
              <a:t>**</a:t>
            </a:r>
          </a:p>
        </p:txBody>
      </p:sp>
      <p:sp>
        <p:nvSpPr>
          <p:cNvPr id="2" name="TextBox 1"/>
          <p:cNvSpPr txBox="1"/>
          <p:nvPr/>
        </p:nvSpPr>
        <p:spPr>
          <a:xfrm>
            <a:off x="7195812" y="3841029"/>
            <a:ext cx="418704" cy="369332"/>
          </a:xfrm>
          <a:prstGeom prst="rect">
            <a:avLst/>
          </a:prstGeom>
          <a:noFill/>
        </p:spPr>
        <p:txBody>
          <a:bodyPr wrap="none" rtlCol="0">
            <a:spAutoFit/>
          </a:bodyPr>
          <a:lstStyle/>
          <a:p>
            <a:r>
              <a:rPr lang="en-US" dirty="0"/>
              <a:t>10</a:t>
            </a:r>
          </a:p>
        </p:txBody>
      </p:sp>
      <p:sp>
        <p:nvSpPr>
          <p:cNvPr id="20" name="TextBox 19"/>
          <p:cNvSpPr txBox="1"/>
          <p:nvPr/>
        </p:nvSpPr>
        <p:spPr>
          <a:xfrm>
            <a:off x="9094819" y="4248895"/>
            <a:ext cx="301686" cy="369332"/>
          </a:xfrm>
          <a:prstGeom prst="rect">
            <a:avLst/>
          </a:prstGeom>
          <a:noFill/>
        </p:spPr>
        <p:txBody>
          <a:bodyPr wrap="none" rtlCol="0">
            <a:spAutoFit/>
          </a:bodyPr>
          <a:lstStyle/>
          <a:p>
            <a:r>
              <a:rPr lang="en-US"/>
              <a:t>4</a:t>
            </a:r>
          </a:p>
        </p:txBody>
      </p:sp>
      <p:sp>
        <p:nvSpPr>
          <p:cNvPr id="21" name="TextBox 20"/>
          <p:cNvSpPr txBox="1"/>
          <p:nvPr/>
        </p:nvSpPr>
        <p:spPr>
          <a:xfrm>
            <a:off x="5738545" y="4618227"/>
            <a:ext cx="418704" cy="369332"/>
          </a:xfrm>
          <a:prstGeom prst="rect">
            <a:avLst/>
          </a:prstGeom>
          <a:noFill/>
        </p:spPr>
        <p:txBody>
          <a:bodyPr wrap="none" rtlCol="0">
            <a:spAutoFit/>
          </a:bodyPr>
          <a:lstStyle/>
          <a:p>
            <a:r>
              <a:rPr lang="en-US"/>
              <a:t>45</a:t>
            </a:r>
            <a:endParaRPr lang="en-US" dirty="0"/>
          </a:p>
        </p:txBody>
      </p:sp>
      <p:sp>
        <p:nvSpPr>
          <p:cNvPr id="22" name="TextBox 21"/>
          <p:cNvSpPr txBox="1"/>
          <p:nvPr/>
        </p:nvSpPr>
        <p:spPr>
          <a:xfrm>
            <a:off x="7189286" y="2661526"/>
            <a:ext cx="418704" cy="369332"/>
          </a:xfrm>
          <a:prstGeom prst="rect">
            <a:avLst/>
          </a:prstGeom>
          <a:noFill/>
        </p:spPr>
        <p:txBody>
          <a:bodyPr wrap="none" rtlCol="0">
            <a:spAutoFit/>
          </a:bodyPr>
          <a:lstStyle/>
          <a:p>
            <a:r>
              <a:rPr lang="en-US" dirty="0"/>
              <a:t>20</a:t>
            </a:r>
          </a:p>
        </p:txBody>
      </p:sp>
      <p:sp>
        <p:nvSpPr>
          <p:cNvPr id="23" name="TextBox 22"/>
          <p:cNvSpPr txBox="1"/>
          <p:nvPr/>
        </p:nvSpPr>
        <p:spPr>
          <a:xfrm>
            <a:off x="9020618" y="3190124"/>
            <a:ext cx="418704" cy="369332"/>
          </a:xfrm>
          <a:prstGeom prst="rect">
            <a:avLst/>
          </a:prstGeom>
          <a:noFill/>
        </p:spPr>
        <p:txBody>
          <a:bodyPr wrap="none" rtlCol="0">
            <a:spAutoFit/>
          </a:bodyPr>
          <a:lstStyle/>
          <a:p>
            <a:r>
              <a:rPr lang="en-US"/>
              <a:t>20</a:t>
            </a:r>
          </a:p>
        </p:txBody>
      </p:sp>
      <p:sp>
        <p:nvSpPr>
          <p:cNvPr id="24" name="TextBox 23"/>
          <p:cNvSpPr txBox="1"/>
          <p:nvPr/>
        </p:nvSpPr>
        <p:spPr>
          <a:xfrm>
            <a:off x="5306808" y="2121010"/>
            <a:ext cx="418704" cy="369332"/>
          </a:xfrm>
          <a:prstGeom prst="rect">
            <a:avLst/>
          </a:prstGeom>
          <a:noFill/>
        </p:spPr>
        <p:txBody>
          <a:bodyPr wrap="none" rtlCol="0">
            <a:spAutoFit/>
          </a:bodyPr>
          <a:lstStyle/>
          <a:p>
            <a:r>
              <a:rPr lang="en-US" dirty="0"/>
              <a:t>20</a:t>
            </a:r>
          </a:p>
        </p:txBody>
      </p:sp>
      <p:sp>
        <p:nvSpPr>
          <p:cNvPr id="25" name="Title 1">
            <a:extLst>
              <a:ext uri="{FF2B5EF4-FFF2-40B4-BE49-F238E27FC236}">
                <a16:creationId xmlns:a16="http://schemas.microsoft.com/office/drawing/2014/main" id="{F75467B7-64DE-4A80-8323-D66E442A0E2C}"/>
              </a:ext>
            </a:extLst>
          </p:cNvPr>
          <p:cNvSpPr>
            <a:spLocks noGrp="1"/>
          </p:cNvSpPr>
          <p:nvPr>
            <p:ph type="title"/>
          </p:nvPr>
        </p:nvSpPr>
        <p:spPr>
          <a:xfrm>
            <a:off x="1120876" y="176980"/>
            <a:ext cx="9870245" cy="1009665"/>
          </a:xfrm>
        </p:spPr>
        <p:txBody>
          <a:bodyPr>
            <a:normAutofit fontScale="90000"/>
          </a:bodyPr>
          <a:lstStyle/>
          <a:p>
            <a:r>
              <a:rPr lang="en-US" dirty="0"/>
              <a:t>Fat stores higher for </a:t>
            </a:r>
            <a:r>
              <a:rPr lang="en-US" i="1" u="sng" dirty="0"/>
              <a:t>long-diapause</a:t>
            </a:r>
            <a:r>
              <a:rPr lang="en-US" dirty="0"/>
              <a:t> larvae and </a:t>
            </a:r>
            <a:r>
              <a:rPr lang="en-US"/>
              <a:t>on diapause day 15!</a:t>
            </a:r>
            <a:endParaRPr lang="en-US" dirty="0"/>
          </a:p>
        </p:txBody>
      </p:sp>
      <p:sp>
        <p:nvSpPr>
          <p:cNvPr id="26" name="Rectangle 25">
            <a:extLst>
              <a:ext uri="{FF2B5EF4-FFF2-40B4-BE49-F238E27FC236}">
                <a16:creationId xmlns:a16="http://schemas.microsoft.com/office/drawing/2014/main" id="{71D535AE-8F6F-41AE-899C-34C538A599E5}"/>
              </a:ext>
            </a:extLst>
          </p:cNvPr>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dirty="0">
                <a:solidFill>
                  <a:schemeClr val="tx1"/>
                </a:solidFill>
              </a:rPr>
              <a:t>Are </a:t>
            </a:r>
            <a:r>
              <a:rPr lang="en-US" sz="4800" b="1" i="1" u="sng" dirty="0">
                <a:ln>
                  <a:solidFill>
                    <a:schemeClr val="tx1"/>
                  </a:solidFill>
                </a:ln>
                <a:solidFill>
                  <a:srgbClr val="F39993"/>
                </a:solidFill>
              </a:rPr>
              <a:t>Long-Diapause</a:t>
            </a:r>
            <a:r>
              <a:rPr lang="en-US" sz="4800" b="1" dirty="0">
                <a:solidFill>
                  <a:schemeClr val="tx1"/>
                </a:solidFill>
              </a:rPr>
              <a:t> individuals depleting lipid mass faster?</a:t>
            </a:r>
          </a:p>
          <a:p>
            <a:pPr marL="566738" algn="ctr">
              <a:lnSpc>
                <a:spcPct val="150000"/>
              </a:lnSpc>
              <a:tabLst>
                <a:tab pos="11366500" algn="l"/>
              </a:tabLst>
            </a:pPr>
            <a:r>
              <a:rPr lang="en-US" sz="4800" b="1" dirty="0">
                <a:ln w="22225">
                  <a:solidFill>
                    <a:schemeClr val="accent2"/>
                  </a:solidFill>
                  <a:prstDash val="solid"/>
                </a:ln>
                <a:solidFill>
                  <a:srgbClr val="FF0000"/>
                </a:solidFill>
              </a:rPr>
              <a:t>It’s complicated…</a:t>
            </a:r>
            <a:endParaRPr lang="en-US" sz="4800" b="1" dirty="0">
              <a:solidFill>
                <a:schemeClr val="tx1"/>
              </a:solidFill>
            </a:endParaRPr>
          </a:p>
          <a:p>
            <a:pPr marL="566738" algn="ctr">
              <a:lnSpc>
                <a:spcPct val="150000"/>
              </a:lnSpc>
              <a:tabLst>
                <a:tab pos="11366500" algn="l"/>
              </a:tabLst>
            </a:pPr>
            <a:endParaRPr lang="en-US" sz="4000" dirty="0">
              <a:solidFill>
                <a:schemeClr val="tx1"/>
              </a:solidFill>
            </a:endParaRPr>
          </a:p>
        </p:txBody>
      </p:sp>
    </p:spTree>
    <p:extLst>
      <p:ext uri="{BB962C8B-B14F-4D97-AF65-F5344CB8AC3E}">
        <p14:creationId xmlns:p14="http://schemas.microsoft.com/office/powerpoint/2010/main" val="5713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0" grpId="0"/>
      <p:bldP spid="2" grpId="0"/>
      <p:bldP spid="20" grpId="0"/>
      <p:bldP spid="21" grpId="0"/>
      <p:bldP spid="22" grpId="0"/>
      <p:bldP spid="23" grpId="0"/>
      <p:bldP spid="24" grpId="0"/>
      <p:bldP spid="2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1527349"/>
            <a:ext cx="12192000" cy="4164632"/>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Supporting Evidence</a:t>
            </a:r>
          </a:p>
          <a:p>
            <a:pPr marL="566738" algn="ctr">
              <a:lnSpc>
                <a:spcPct val="150000"/>
              </a:lnSpc>
              <a:tabLst>
                <a:tab pos="11366500" algn="l"/>
              </a:tabLst>
            </a:pPr>
            <a:r>
              <a:rPr lang="en-US" sz="4800" b="1" dirty="0">
                <a:solidFill>
                  <a:schemeClr val="tx1"/>
                </a:solidFill>
              </a:rPr>
              <a:t>Diapause length </a:t>
            </a:r>
            <a:r>
              <a:rPr lang="en-US" sz="4800" b="1" i="1" dirty="0">
                <a:solidFill>
                  <a:schemeClr val="tx1"/>
                </a:solidFill>
              </a:rPr>
              <a:t>IS </a:t>
            </a:r>
            <a:r>
              <a:rPr lang="en-US" sz="4800" b="1" dirty="0">
                <a:solidFill>
                  <a:schemeClr val="tx1"/>
                </a:solidFill>
              </a:rPr>
              <a:t>associated with nutrition accumulation!</a:t>
            </a:r>
          </a:p>
        </p:txBody>
      </p:sp>
    </p:spTree>
    <p:extLst>
      <p:ext uri="{BB962C8B-B14F-4D97-AF65-F5344CB8AC3E}">
        <p14:creationId xmlns:p14="http://schemas.microsoft.com/office/powerpoint/2010/main" val="5541347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F7CF-BD9A-4BC9-B740-788B4FAA8CC0}"/>
              </a:ext>
            </a:extLst>
          </p:cNvPr>
          <p:cNvSpPr>
            <a:spLocks noGrp="1"/>
          </p:cNvSpPr>
          <p:nvPr>
            <p:ph type="title"/>
          </p:nvPr>
        </p:nvSpPr>
        <p:spPr/>
        <p:txBody>
          <a:bodyPr/>
          <a:lstStyle/>
          <a:p>
            <a:r>
              <a:rPr lang="en-US" dirty="0"/>
              <a:t>Variation in the diapause trait</a:t>
            </a:r>
          </a:p>
        </p:txBody>
      </p:sp>
      <p:sp>
        <p:nvSpPr>
          <p:cNvPr id="7" name="Content Placeholder 6">
            <a:extLst>
              <a:ext uri="{FF2B5EF4-FFF2-40B4-BE49-F238E27FC236}">
                <a16:creationId xmlns:a16="http://schemas.microsoft.com/office/drawing/2014/main" id="{75A5AF69-4712-4504-A9DE-B28FF8D7FBD2}"/>
              </a:ext>
            </a:extLst>
          </p:cNvPr>
          <p:cNvSpPr>
            <a:spLocks noGrp="1"/>
          </p:cNvSpPr>
          <p:nvPr>
            <p:ph idx="1"/>
          </p:nvPr>
        </p:nvSpPr>
        <p:spPr>
          <a:xfrm>
            <a:off x="609600" y="1600203"/>
            <a:ext cx="3731288" cy="4525963"/>
          </a:xfrm>
        </p:spPr>
        <p:txBody>
          <a:bodyPr/>
          <a:lstStyle/>
          <a:p>
            <a:r>
              <a:rPr lang="en-US" dirty="0"/>
              <a:t>Length of diapause</a:t>
            </a:r>
          </a:p>
          <a:p>
            <a:r>
              <a:rPr lang="en-US" dirty="0">
                <a:solidFill>
                  <a:schemeClr val="bg1"/>
                </a:solidFill>
              </a:rPr>
              <a:t>Response to diapause programming cues</a:t>
            </a:r>
          </a:p>
          <a:p>
            <a:r>
              <a:rPr lang="en-US" dirty="0">
                <a:solidFill>
                  <a:schemeClr val="bg1"/>
                </a:solidFill>
              </a:rPr>
              <a:t>Diapause preparation </a:t>
            </a:r>
          </a:p>
        </p:txBody>
      </p:sp>
      <p:cxnSp>
        <p:nvCxnSpPr>
          <p:cNvPr id="8" name="Straight Connector 7">
            <a:extLst>
              <a:ext uri="{FF2B5EF4-FFF2-40B4-BE49-F238E27FC236}">
                <a16:creationId xmlns:a16="http://schemas.microsoft.com/office/drawing/2014/main" id="{69BE9B3E-FD2A-46EF-9318-2C8CCB97D5B3}"/>
              </a:ext>
            </a:extLst>
          </p:cNvPr>
          <p:cNvCxnSpPr/>
          <p:nvPr/>
        </p:nvCxnSpPr>
        <p:spPr>
          <a:xfrm>
            <a:off x="6415606" y="4544464"/>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6E2D95-76FB-4DEE-B9F9-BAF553C74312}"/>
              </a:ext>
            </a:extLst>
          </p:cNvPr>
          <p:cNvCxnSpPr/>
          <p:nvPr/>
        </p:nvCxnSpPr>
        <p:spPr>
          <a:xfrm>
            <a:off x="6409689" y="2540960"/>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16">
            <a:extLst>
              <a:ext uri="{FF2B5EF4-FFF2-40B4-BE49-F238E27FC236}">
                <a16:creationId xmlns:a16="http://schemas.microsoft.com/office/drawing/2014/main" id="{8F721080-D5B7-43D3-BEC4-67D40B814172}"/>
              </a:ext>
            </a:extLst>
          </p:cNvPr>
          <p:cNvSpPr/>
          <p:nvPr/>
        </p:nvSpPr>
        <p:spPr>
          <a:xfrm>
            <a:off x="8594054" y="3420523"/>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1" name="Freeform 7">
            <a:extLst>
              <a:ext uri="{FF2B5EF4-FFF2-40B4-BE49-F238E27FC236}">
                <a16:creationId xmlns:a16="http://schemas.microsoft.com/office/drawing/2014/main" id="{87345C35-5446-4813-9C21-A043F3099D36}"/>
              </a:ext>
            </a:extLst>
          </p:cNvPr>
          <p:cNvSpPr/>
          <p:nvPr/>
        </p:nvSpPr>
        <p:spPr>
          <a:xfrm>
            <a:off x="7612909" y="3459145"/>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2" name="Freeform 15">
            <a:extLst>
              <a:ext uri="{FF2B5EF4-FFF2-40B4-BE49-F238E27FC236}">
                <a16:creationId xmlns:a16="http://schemas.microsoft.com/office/drawing/2014/main" id="{8498DB0B-F32E-40A1-9DBD-2E668C3D8FDF}"/>
              </a:ext>
            </a:extLst>
          </p:cNvPr>
          <p:cNvSpPr/>
          <p:nvPr/>
        </p:nvSpPr>
        <p:spPr>
          <a:xfrm>
            <a:off x="6858607" y="3411379"/>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a:extLst>
              <a:ext uri="{FF2B5EF4-FFF2-40B4-BE49-F238E27FC236}">
                <a16:creationId xmlns:a16="http://schemas.microsoft.com/office/drawing/2014/main" id="{01498148-D4A1-4D13-AF30-E18A6B1022BA}"/>
              </a:ext>
            </a:extLst>
          </p:cNvPr>
          <p:cNvSpPr txBox="1"/>
          <p:nvPr/>
        </p:nvSpPr>
        <p:spPr>
          <a:xfrm rot="16200000">
            <a:off x="4547586" y="3028160"/>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4" name="Straight Connector 13">
            <a:extLst>
              <a:ext uri="{FF2B5EF4-FFF2-40B4-BE49-F238E27FC236}">
                <a16:creationId xmlns:a16="http://schemas.microsoft.com/office/drawing/2014/main" id="{21405219-3AD5-4C0B-A8B6-DB16A9879B2B}"/>
              </a:ext>
            </a:extLst>
          </p:cNvPr>
          <p:cNvCxnSpPr/>
          <p:nvPr/>
        </p:nvCxnSpPr>
        <p:spPr>
          <a:xfrm>
            <a:off x="7313557" y="4572632"/>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651B3C-EFF7-4226-A910-7E1271476B6E}"/>
              </a:ext>
            </a:extLst>
          </p:cNvPr>
          <p:cNvSpPr txBox="1"/>
          <p:nvPr/>
        </p:nvSpPr>
        <p:spPr>
          <a:xfrm>
            <a:off x="6609479" y="4591697"/>
            <a:ext cx="949299" cy="523220"/>
          </a:xfrm>
          <a:prstGeom prst="rect">
            <a:avLst/>
          </a:prstGeom>
          <a:noFill/>
        </p:spPr>
        <p:txBody>
          <a:bodyPr wrap="none" rtlCol="0">
            <a:spAutoFit/>
          </a:bodyPr>
          <a:lstStyle/>
          <a:p>
            <a:r>
              <a:rPr lang="en-US" sz="2800" b="1" dirty="0">
                <a:solidFill>
                  <a:prstClr val="black"/>
                </a:solidFill>
              </a:rPr>
              <a:t>JUNE</a:t>
            </a:r>
          </a:p>
        </p:txBody>
      </p:sp>
      <p:cxnSp>
        <p:nvCxnSpPr>
          <p:cNvPr id="16" name="Straight Connector 15">
            <a:extLst>
              <a:ext uri="{FF2B5EF4-FFF2-40B4-BE49-F238E27FC236}">
                <a16:creationId xmlns:a16="http://schemas.microsoft.com/office/drawing/2014/main" id="{020DCDB7-C3B5-4361-B772-62F5670925FA}"/>
              </a:ext>
            </a:extLst>
          </p:cNvPr>
          <p:cNvCxnSpPr/>
          <p:nvPr/>
        </p:nvCxnSpPr>
        <p:spPr>
          <a:xfrm>
            <a:off x="8242962" y="4565796"/>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7F393E0-12F7-44BD-A99C-8D5E29BC74CD}"/>
              </a:ext>
            </a:extLst>
          </p:cNvPr>
          <p:cNvSpPr txBox="1"/>
          <p:nvPr/>
        </p:nvSpPr>
        <p:spPr>
          <a:xfrm>
            <a:off x="7891137" y="4596965"/>
            <a:ext cx="844334" cy="523220"/>
          </a:xfrm>
          <a:prstGeom prst="rect">
            <a:avLst/>
          </a:prstGeom>
          <a:noFill/>
        </p:spPr>
        <p:txBody>
          <a:bodyPr wrap="none" rtlCol="0">
            <a:spAutoFit/>
          </a:bodyPr>
          <a:lstStyle/>
          <a:p>
            <a:r>
              <a:rPr lang="en-US" sz="2800" b="1" dirty="0">
                <a:solidFill>
                  <a:prstClr val="black"/>
                </a:solidFill>
              </a:rPr>
              <a:t>JULY</a:t>
            </a:r>
          </a:p>
        </p:txBody>
      </p:sp>
      <p:cxnSp>
        <p:nvCxnSpPr>
          <p:cNvPr id="18" name="Straight Connector 17">
            <a:extLst>
              <a:ext uri="{FF2B5EF4-FFF2-40B4-BE49-F238E27FC236}">
                <a16:creationId xmlns:a16="http://schemas.microsoft.com/office/drawing/2014/main" id="{718538F3-915D-4A27-91B7-EC9400300C7B}"/>
              </a:ext>
            </a:extLst>
          </p:cNvPr>
          <p:cNvCxnSpPr/>
          <p:nvPr/>
        </p:nvCxnSpPr>
        <p:spPr>
          <a:xfrm>
            <a:off x="9175006" y="4566606"/>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1BCB9AF-1E49-462A-B6F7-6D342723362A}"/>
              </a:ext>
            </a:extLst>
          </p:cNvPr>
          <p:cNvSpPr txBox="1"/>
          <p:nvPr/>
        </p:nvSpPr>
        <p:spPr>
          <a:xfrm>
            <a:off x="8942461" y="4591697"/>
            <a:ext cx="1438535" cy="523220"/>
          </a:xfrm>
          <a:prstGeom prst="rect">
            <a:avLst/>
          </a:prstGeom>
          <a:noFill/>
        </p:spPr>
        <p:txBody>
          <a:bodyPr wrap="none" rtlCol="0">
            <a:spAutoFit/>
          </a:bodyPr>
          <a:lstStyle/>
          <a:p>
            <a:r>
              <a:rPr lang="en-US" sz="2800" b="1" dirty="0">
                <a:solidFill>
                  <a:prstClr val="black"/>
                </a:solidFill>
              </a:rPr>
              <a:t>AUGUST</a:t>
            </a:r>
          </a:p>
        </p:txBody>
      </p:sp>
      <p:sp>
        <p:nvSpPr>
          <p:cNvPr id="20" name="Rectangle 19">
            <a:extLst>
              <a:ext uri="{FF2B5EF4-FFF2-40B4-BE49-F238E27FC236}">
                <a16:creationId xmlns:a16="http://schemas.microsoft.com/office/drawing/2014/main" id="{90A9E5A3-924C-428B-8048-020AD0EF32CD}"/>
              </a:ext>
            </a:extLst>
          </p:cNvPr>
          <p:cNvSpPr/>
          <p:nvPr/>
        </p:nvSpPr>
        <p:spPr>
          <a:xfrm>
            <a:off x="9175006" y="2176399"/>
            <a:ext cx="174361" cy="1879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1" name="TextBox 20">
            <a:extLst>
              <a:ext uri="{FF2B5EF4-FFF2-40B4-BE49-F238E27FC236}">
                <a16:creationId xmlns:a16="http://schemas.microsoft.com/office/drawing/2014/main" id="{0704D5D9-BE80-489A-BE22-CB3BD428C6EF}"/>
              </a:ext>
            </a:extLst>
          </p:cNvPr>
          <p:cNvSpPr txBox="1"/>
          <p:nvPr/>
        </p:nvSpPr>
        <p:spPr>
          <a:xfrm>
            <a:off x="9484704" y="2003678"/>
            <a:ext cx="2433680" cy="523220"/>
          </a:xfrm>
          <a:prstGeom prst="rect">
            <a:avLst/>
          </a:prstGeom>
          <a:noFill/>
        </p:spPr>
        <p:txBody>
          <a:bodyPr wrap="none" rtlCol="0">
            <a:spAutoFit/>
          </a:bodyPr>
          <a:lstStyle/>
          <a:p>
            <a:r>
              <a:rPr lang="en-US" sz="2800" b="1" dirty="0"/>
              <a:t>Long Diapause</a:t>
            </a:r>
          </a:p>
        </p:txBody>
      </p:sp>
      <p:sp>
        <p:nvSpPr>
          <p:cNvPr id="22" name="Rectangle 21">
            <a:extLst>
              <a:ext uri="{FF2B5EF4-FFF2-40B4-BE49-F238E27FC236}">
                <a16:creationId xmlns:a16="http://schemas.microsoft.com/office/drawing/2014/main" id="{2A448B02-2CD6-4B62-88EB-3C75CBA58046}"/>
              </a:ext>
            </a:extLst>
          </p:cNvPr>
          <p:cNvSpPr/>
          <p:nvPr/>
        </p:nvSpPr>
        <p:spPr>
          <a:xfrm>
            <a:off x="9171014" y="2727127"/>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3" name="TextBox 22">
            <a:extLst>
              <a:ext uri="{FF2B5EF4-FFF2-40B4-BE49-F238E27FC236}">
                <a16:creationId xmlns:a16="http://schemas.microsoft.com/office/drawing/2014/main" id="{CBFF6D79-DD49-49C4-99CD-E27F697ADD94}"/>
              </a:ext>
            </a:extLst>
          </p:cNvPr>
          <p:cNvSpPr txBox="1"/>
          <p:nvPr/>
        </p:nvSpPr>
        <p:spPr>
          <a:xfrm>
            <a:off x="9484704" y="2562461"/>
            <a:ext cx="2534668" cy="523220"/>
          </a:xfrm>
          <a:prstGeom prst="rect">
            <a:avLst/>
          </a:prstGeom>
          <a:noFill/>
        </p:spPr>
        <p:txBody>
          <a:bodyPr wrap="none" rtlCol="0">
            <a:spAutoFit/>
          </a:bodyPr>
          <a:lstStyle/>
          <a:p>
            <a:r>
              <a:rPr lang="en-US" sz="2800" b="1" dirty="0"/>
              <a:t>Short Diapause </a:t>
            </a:r>
          </a:p>
        </p:txBody>
      </p:sp>
    </p:spTree>
    <p:extLst>
      <p:ext uri="{BB962C8B-B14F-4D97-AF65-F5344CB8AC3E}">
        <p14:creationId xmlns:p14="http://schemas.microsoft.com/office/powerpoint/2010/main" val="199499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animBg="1"/>
      <p:bldP spid="11" grpId="0" animBg="1"/>
      <p:bldP spid="12" grpId="0" animBg="1"/>
      <p:bldP spid="13" grpId="0"/>
      <p:bldP spid="15" grpId="0"/>
      <p:bldP spid="17" grpId="0"/>
      <p:bldP spid="19" grpId="0"/>
      <p:bldP spid="20" grpId="0" animBg="1"/>
      <p:bldP spid="21" grpId="0"/>
      <p:bldP spid="22" grpId="0" animBg="1"/>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F7CF-BD9A-4BC9-B740-788B4FAA8CC0}"/>
              </a:ext>
            </a:extLst>
          </p:cNvPr>
          <p:cNvSpPr>
            <a:spLocks noGrp="1"/>
          </p:cNvSpPr>
          <p:nvPr>
            <p:ph type="title"/>
          </p:nvPr>
        </p:nvSpPr>
        <p:spPr/>
        <p:txBody>
          <a:bodyPr/>
          <a:lstStyle/>
          <a:p>
            <a:r>
              <a:rPr lang="en-US" dirty="0"/>
              <a:t>Variation in the diapause trait</a:t>
            </a:r>
          </a:p>
        </p:txBody>
      </p:sp>
      <p:sp>
        <p:nvSpPr>
          <p:cNvPr id="7" name="Content Placeholder 6">
            <a:extLst>
              <a:ext uri="{FF2B5EF4-FFF2-40B4-BE49-F238E27FC236}">
                <a16:creationId xmlns:a16="http://schemas.microsoft.com/office/drawing/2014/main" id="{75A5AF69-4712-4504-A9DE-B28FF8D7FBD2}"/>
              </a:ext>
            </a:extLst>
          </p:cNvPr>
          <p:cNvSpPr>
            <a:spLocks noGrp="1"/>
          </p:cNvSpPr>
          <p:nvPr>
            <p:ph idx="1"/>
          </p:nvPr>
        </p:nvSpPr>
        <p:spPr>
          <a:xfrm>
            <a:off x="609600" y="1600203"/>
            <a:ext cx="3731288" cy="4525963"/>
          </a:xfrm>
        </p:spPr>
        <p:txBody>
          <a:bodyPr/>
          <a:lstStyle/>
          <a:p>
            <a:r>
              <a:rPr lang="en-US" dirty="0">
                <a:solidFill>
                  <a:schemeClr val="bg1"/>
                </a:solidFill>
              </a:rPr>
              <a:t>Length of diapause</a:t>
            </a:r>
          </a:p>
          <a:p>
            <a:r>
              <a:rPr lang="en-US" dirty="0"/>
              <a:t>Response to diapause programming cues</a:t>
            </a:r>
          </a:p>
          <a:p>
            <a:r>
              <a:rPr lang="en-US" dirty="0">
                <a:solidFill>
                  <a:schemeClr val="bg1"/>
                </a:solidFill>
              </a:rPr>
              <a:t>Diapause preparation </a:t>
            </a:r>
          </a:p>
        </p:txBody>
      </p:sp>
      <p:graphicFrame>
        <p:nvGraphicFramePr>
          <p:cNvPr id="24" name="Chart 23">
            <a:extLst>
              <a:ext uri="{FF2B5EF4-FFF2-40B4-BE49-F238E27FC236}">
                <a16:creationId xmlns:a16="http://schemas.microsoft.com/office/drawing/2014/main" id="{4387DBA6-4FD6-4FFF-B8B6-AE3B74751E1C}"/>
              </a:ext>
            </a:extLst>
          </p:cNvPr>
          <p:cNvGraphicFramePr/>
          <p:nvPr>
            <p:extLst>
              <p:ext uri="{D42A27DB-BD31-4B8C-83A1-F6EECF244321}">
                <p14:modId xmlns:p14="http://schemas.microsoft.com/office/powerpoint/2010/main" val="1377960002"/>
              </p:ext>
            </p:extLst>
          </p:nvPr>
        </p:nvGraphicFramePr>
        <p:xfrm>
          <a:off x="4742822" y="1600203"/>
          <a:ext cx="7144213" cy="4268738"/>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4431B62D-6A39-47E9-9748-0A2F1544648E}"/>
              </a:ext>
            </a:extLst>
          </p:cNvPr>
          <p:cNvSpPr/>
          <p:nvPr/>
        </p:nvSpPr>
        <p:spPr>
          <a:xfrm>
            <a:off x="5506496" y="2270927"/>
            <a:ext cx="1647929" cy="2964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9F7EC1A1-3491-478D-8CF3-C777D50C2A3A}"/>
              </a:ext>
            </a:extLst>
          </p:cNvPr>
          <p:cNvSpPr/>
          <p:nvPr/>
        </p:nvSpPr>
        <p:spPr>
          <a:xfrm rot="1401332">
            <a:off x="7074039" y="2441751"/>
            <a:ext cx="2733152" cy="11053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Shallow Diapause</a:t>
            </a:r>
          </a:p>
        </p:txBody>
      </p:sp>
    </p:spTree>
    <p:extLst>
      <p:ext uri="{BB962C8B-B14F-4D97-AF65-F5344CB8AC3E}">
        <p14:creationId xmlns:p14="http://schemas.microsoft.com/office/powerpoint/2010/main" val="3210289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20" y="10"/>
            <a:ext cx="12191980" cy="6857990"/>
          </a:xfrm>
          <a:prstGeom prst="rect">
            <a:avLst/>
          </a:prstGeom>
        </p:spPr>
      </p:pic>
      <p:sp>
        <p:nvSpPr>
          <p:cNvPr id="2" name="Title 1"/>
          <p:cNvSpPr>
            <a:spLocks noGrp="1"/>
          </p:cNvSpPr>
          <p:nvPr>
            <p:ph type="title"/>
          </p:nvPr>
        </p:nvSpPr>
        <p:spPr/>
        <p:txBody>
          <a:bodyPr>
            <a:normAutofit/>
          </a:bodyPr>
          <a:lstStyle/>
          <a:p>
            <a:r>
              <a:rPr lang="en-US" dirty="0"/>
              <a:t>European corn borer, ECB </a:t>
            </a:r>
            <a:r>
              <a:rPr lang="en-US" sz="2800" i="1" dirty="0"/>
              <a:t>(Ostrinia nubilalis)</a:t>
            </a:r>
            <a:endParaRPr lang="en-US" sz="2800" dirty="0"/>
          </a:p>
        </p:txBody>
      </p:sp>
      <p:sp>
        <p:nvSpPr>
          <p:cNvPr id="3" name="Content Placeholder 2"/>
          <p:cNvSpPr>
            <a:spLocks noGrp="1"/>
          </p:cNvSpPr>
          <p:nvPr>
            <p:ph idx="1"/>
          </p:nvPr>
        </p:nvSpPr>
        <p:spPr>
          <a:xfrm>
            <a:off x="223023" y="3479180"/>
            <a:ext cx="6735338" cy="3122341"/>
          </a:xfrm>
          <a:solidFill>
            <a:srgbClr val="E9DDC4"/>
          </a:solidFill>
        </p:spPr>
        <p:txBody>
          <a:bodyPr anchor="ctr">
            <a:normAutofit fontScale="85000" lnSpcReduction="20000"/>
          </a:bodyPr>
          <a:lstStyle/>
          <a:p>
            <a:pPr>
              <a:lnSpc>
                <a:spcPct val="150000"/>
              </a:lnSpc>
            </a:pPr>
            <a:r>
              <a:rPr lang="en-US" sz="4000" dirty="0"/>
              <a:t>Primary insect pest of corn!</a:t>
            </a:r>
          </a:p>
          <a:p>
            <a:pPr>
              <a:lnSpc>
                <a:spcPct val="150000"/>
              </a:lnSpc>
            </a:pPr>
            <a:r>
              <a:rPr lang="en-US" sz="4000" dirty="0"/>
              <a:t>Approximately $1-billion in loses dollars annually</a:t>
            </a:r>
          </a:p>
          <a:p>
            <a:pPr>
              <a:lnSpc>
                <a:spcPct val="150000"/>
              </a:lnSpc>
            </a:pPr>
            <a:r>
              <a:rPr lang="en-US" sz="4000" dirty="0"/>
              <a:t>Synchrony with growing season!!</a:t>
            </a:r>
          </a:p>
        </p:txBody>
      </p:sp>
    </p:spTree>
    <p:extLst>
      <p:ext uri="{BB962C8B-B14F-4D97-AF65-F5344CB8AC3E}">
        <p14:creationId xmlns:p14="http://schemas.microsoft.com/office/powerpoint/2010/main" val="85019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F7CF-BD9A-4BC9-B740-788B4FAA8CC0}"/>
              </a:ext>
            </a:extLst>
          </p:cNvPr>
          <p:cNvSpPr>
            <a:spLocks noGrp="1"/>
          </p:cNvSpPr>
          <p:nvPr>
            <p:ph type="title"/>
          </p:nvPr>
        </p:nvSpPr>
        <p:spPr/>
        <p:txBody>
          <a:bodyPr/>
          <a:lstStyle/>
          <a:p>
            <a:r>
              <a:rPr lang="en-US" dirty="0"/>
              <a:t>Variation in the diapause trait</a:t>
            </a:r>
          </a:p>
        </p:txBody>
      </p:sp>
      <p:sp>
        <p:nvSpPr>
          <p:cNvPr id="7" name="Content Placeholder 6">
            <a:extLst>
              <a:ext uri="{FF2B5EF4-FFF2-40B4-BE49-F238E27FC236}">
                <a16:creationId xmlns:a16="http://schemas.microsoft.com/office/drawing/2014/main" id="{75A5AF69-4712-4504-A9DE-B28FF8D7FBD2}"/>
              </a:ext>
            </a:extLst>
          </p:cNvPr>
          <p:cNvSpPr>
            <a:spLocks noGrp="1"/>
          </p:cNvSpPr>
          <p:nvPr>
            <p:ph idx="1"/>
          </p:nvPr>
        </p:nvSpPr>
        <p:spPr>
          <a:xfrm>
            <a:off x="609600" y="1600203"/>
            <a:ext cx="3731288" cy="4525963"/>
          </a:xfrm>
        </p:spPr>
        <p:txBody>
          <a:bodyPr/>
          <a:lstStyle/>
          <a:p>
            <a:r>
              <a:rPr lang="en-US" dirty="0">
                <a:solidFill>
                  <a:schemeClr val="bg1"/>
                </a:solidFill>
              </a:rPr>
              <a:t>Length of diapause</a:t>
            </a:r>
          </a:p>
          <a:p>
            <a:r>
              <a:rPr lang="en-US" dirty="0">
                <a:solidFill>
                  <a:schemeClr val="bg1"/>
                </a:solidFill>
              </a:rPr>
              <a:t>Response to diapause programming cues</a:t>
            </a:r>
          </a:p>
          <a:p>
            <a:r>
              <a:rPr lang="en-US" dirty="0"/>
              <a:t>Diapause preparation </a:t>
            </a:r>
          </a:p>
        </p:txBody>
      </p:sp>
      <p:pic>
        <p:nvPicPr>
          <p:cNvPr id="27" name="Picture 26">
            <a:extLst>
              <a:ext uri="{FF2B5EF4-FFF2-40B4-BE49-F238E27FC236}">
                <a16:creationId xmlns:a16="http://schemas.microsoft.com/office/drawing/2014/main" id="{E64E42F0-BF7C-45CA-A122-88C9742AFE63}"/>
              </a:ext>
            </a:extLst>
          </p:cNvPr>
          <p:cNvPicPr>
            <a:picLocks noChangeAspect="1"/>
          </p:cNvPicPr>
          <p:nvPr/>
        </p:nvPicPr>
        <p:blipFill rotWithShape="1">
          <a:blip r:embed="rId2"/>
          <a:srcRect l="3433" t="5893" r="12083" b="8959"/>
          <a:stretch/>
        </p:blipFill>
        <p:spPr>
          <a:xfrm>
            <a:off x="6035507" y="1417638"/>
            <a:ext cx="6156492" cy="4307233"/>
          </a:xfrm>
          <a:prstGeom prst="rect">
            <a:avLst/>
          </a:prstGeom>
        </p:spPr>
      </p:pic>
      <p:sp>
        <p:nvSpPr>
          <p:cNvPr id="28" name="Left Bracket 27">
            <a:extLst>
              <a:ext uri="{FF2B5EF4-FFF2-40B4-BE49-F238E27FC236}">
                <a16:creationId xmlns:a16="http://schemas.microsoft.com/office/drawing/2014/main" id="{D5E7F4E9-B101-46A9-BEF0-AE5D50573C65}"/>
              </a:ext>
            </a:extLst>
          </p:cNvPr>
          <p:cNvSpPr/>
          <p:nvPr/>
        </p:nvSpPr>
        <p:spPr>
          <a:xfrm flipH="1">
            <a:off x="10497501" y="3202915"/>
            <a:ext cx="304103" cy="596109"/>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ket 28">
            <a:extLst>
              <a:ext uri="{FF2B5EF4-FFF2-40B4-BE49-F238E27FC236}">
                <a16:creationId xmlns:a16="http://schemas.microsoft.com/office/drawing/2014/main" id="{CB69CF8B-7834-49A4-8CE4-2E7003B2B851}"/>
              </a:ext>
            </a:extLst>
          </p:cNvPr>
          <p:cNvSpPr/>
          <p:nvPr/>
        </p:nvSpPr>
        <p:spPr>
          <a:xfrm flipH="1">
            <a:off x="10467772" y="1576315"/>
            <a:ext cx="304105" cy="10362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ectangle 29">
            <a:extLst>
              <a:ext uri="{FF2B5EF4-FFF2-40B4-BE49-F238E27FC236}">
                <a16:creationId xmlns:a16="http://schemas.microsoft.com/office/drawing/2014/main" id="{26B658C0-430D-4E4D-BC1C-E27F94B7C666}"/>
              </a:ext>
            </a:extLst>
          </p:cNvPr>
          <p:cNvSpPr/>
          <p:nvPr/>
        </p:nvSpPr>
        <p:spPr>
          <a:xfrm>
            <a:off x="6960621" y="5740933"/>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Day 1</a:t>
            </a:r>
          </a:p>
        </p:txBody>
      </p:sp>
      <p:sp>
        <p:nvSpPr>
          <p:cNvPr id="31" name="Rectangle 30">
            <a:extLst>
              <a:ext uri="{FF2B5EF4-FFF2-40B4-BE49-F238E27FC236}">
                <a16:creationId xmlns:a16="http://schemas.microsoft.com/office/drawing/2014/main" id="{D2690C2C-D717-43E3-9F36-F5471416A8C9}"/>
              </a:ext>
            </a:extLst>
          </p:cNvPr>
          <p:cNvSpPr/>
          <p:nvPr/>
        </p:nvSpPr>
        <p:spPr>
          <a:xfrm>
            <a:off x="9319119" y="5740933"/>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Wandering Day</a:t>
            </a:r>
          </a:p>
        </p:txBody>
      </p:sp>
      <p:sp>
        <p:nvSpPr>
          <p:cNvPr id="32" name="TextBox 31">
            <a:extLst>
              <a:ext uri="{FF2B5EF4-FFF2-40B4-BE49-F238E27FC236}">
                <a16:creationId xmlns:a16="http://schemas.microsoft.com/office/drawing/2014/main" id="{86C0B246-CDAB-4B0A-BC19-6BDD6C1995AE}"/>
              </a:ext>
            </a:extLst>
          </p:cNvPr>
          <p:cNvSpPr txBox="1"/>
          <p:nvPr/>
        </p:nvSpPr>
        <p:spPr>
          <a:xfrm>
            <a:off x="10872757" y="1764322"/>
            <a:ext cx="1378205" cy="664987"/>
          </a:xfrm>
          <a:prstGeom prst="rect">
            <a:avLst/>
          </a:prstGeom>
          <a:noFill/>
        </p:spPr>
        <p:txBody>
          <a:bodyPr wrap="square" rtlCol="0">
            <a:spAutoFit/>
          </a:bodyPr>
          <a:lstStyle/>
          <a:p>
            <a:r>
              <a:rPr lang="en-US" dirty="0"/>
              <a:t>Diapause Treatment</a:t>
            </a:r>
          </a:p>
        </p:txBody>
      </p:sp>
      <p:sp>
        <p:nvSpPr>
          <p:cNvPr id="33" name="TextBox 32">
            <a:extLst>
              <a:ext uri="{FF2B5EF4-FFF2-40B4-BE49-F238E27FC236}">
                <a16:creationId xmlns:a16="http://schemas.microsoft.com/office/drawing/2014/main" id="{DFA9A6AA-0654-4377-95AC-7461675DD1BC}"/>
              </a:ext>
            </a:extLst>
          </p:cNvPr>
          <p:cNvSpPr txBox="1"/>
          <p:nvPr/>
        </p:nvSpPr>
        <p:spPr>
          <a:xfrm>
            <a:off x="10894691" y="3116903"/>
            <a:ext cx="1155120" cy="923330"/>
          </a:xfrm>
          <a:prstGeom prst="rect">
            <a:avLst/>
          </a:prstGeom>
          <a:noFill/>
        </p:spPr>
        <p:txBody>
          <a:bodyPr wrap="square" rtlCol="0">
            <a:spAutoFit/>
          </a:bodyPr>
          <a:lstStyle/>
          <a:p>
            <a:r>
              <a:rPr lang="en-US" dirty="0"/>
              <a:t>Non Diapause Treatment</a:t>
            </a:r>
          </a:p>
        </p:txBody>
      </p:sp>
      <p:sp>
        <p:nvSpPr>
          <p:cNvPr id="38" name="Rectangle 37">
            <a:extLst>
              <a:ext uri="{FF2B5EF4-FFF2-40B4-BE49-F238E27FC236}">
                <a16:creationId xmlns:a16="http://schemas.microsoft.com/office/drawing/2014/main" id="{AB802396-4089-4F63-A487-16446CEB255F}"/>
              </a:ext>
            </a:extLst>
          </p:cNvPr>
          <p:cNvSpPr/>
          <p:nvPr/>
        </p:nvSpPr>
        <p:spPr>
          <a:xfrm>
            <a:off x="5582037" y="2406896"/>
            <a:ext cx="395762"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rPr>
              <a:t>Lipid Mass (g)</a:t>
            </a:r>
          </a:p>
        </p:txBody>
      </p:sp>
      <p:sp>
        <p:nvSpPr>
          <p:cNvPr id="39" name="Rectangle 38">
            <a:extLst>
              <a:ext uri="{FF2B5EF4-FFF2-40B4-BE49-F238E27FC236}">
                <a16:creationId xmlns:a16="http://schemas.microsoft.com/office/drawing/2014/main" id="{94DEF297-A409-4BF0-969C-F8E3EDE77CA4}"/>
              </a:ext>
            </a:extLst>
          </p:cNvPr>
          <p:cNvSpPr/>
          <p:nvPr/>
        </p:nvSpPr>
        <p:spPr>
          <a:xfrm>
            <a:off x="6652518" y="1721739"/>
            <a:ext cx="351736" cy="176463"/>
          </a:xfrm>
          <a:prstGeom prst="rect">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7B6159A-29B3-4C67-BF59-D51BE73C7170}"/>
              </a:ext>
            </a:extLst>
          </p:cNvPr>
          <p:cNvSpPr/>
          <p:nvPr/>
        </p:nvSpPr>
        <p:spPr>
          <a:xfrm>
            <a:off x="6652517" y="1936808"/>
            <a:ext cx="351736" cy="1764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B5075FE-D9C0-4E28-9EBA-A40144313315}"/>
              </a:ext>
            </a:extLst>
          </p:cNvPr>
          <p:cNvSpPr txBox="1"/>
          <p:nvPr/>
        </p:nvSpPr>
        <p:spPr>
          <a:xfrm>
            <a:off x="6960621" y="1595045"/>
            <a:ext cx="1439818" cy="338554"/>
          </a:xfrm>
          <a:prstGeom prst="rect">
            <a:avLst/>
          </a:prstGeom>
          <a:noFill/>
        </p:spPr>
        <p:txBody>
          <a:bodyPr wrap="none" rtlCol="0">
            <a:spAutoFit/>
          </a:bodyPr>
          <a:lstStyle/>
          <a:p>
            <a:r>
              <a:rPr lang="en-US" sz="1600" b="1" dirty="0"/>
              <a:t>Long-Diapause</a:t>
            </a:r>
          </a:p>
        </p:txBody>
      </p:sp>
      <p:sp>
        <p:nvSpPr>
          <p:cNvPr id="42" name="TextBox 41">
            <a:extLst>
              <a:ext uri="{FF2B5EF4-FFF2-40B4-BE49-F238E27FC236}">
                <a16:creationId xmlns:a16="http://schemas.microsoft.com/office/drawing/2014/main" id="{06351348-5B05-42C1-A91B-9378BEF34146}"/>
              </a:ext>
            </a:extLst>
          </p:cNvPr>
          <p:cNvSpPr txBox="1"/>
          <p:nvPr/>
        </p:nvSpPr>
        <p:spPr>
          <a:xfrm>
            <a:off x="6960621" y="1832955"/>
            <a:ext cx="1497526" cy="338554"/>
          </a:xfrm>
          <a:prstGeom prst="rect">
            <a:avLst/>
          </a:prstGeom>
          <a:noFill/>
        </p:spPr>
        <p:txBody>
          <a:bodyPr wrap="none" rtlCol="0">
            <a:spAutoFit/>
          </a:bodyPr>
          <a:lstStyle/>
          <a:p>
            <a:r>
              <a:rPr lang="en-US" sz="1600" b="1" dirty="0"/>
              <a:t>Short-Diapause</a:t>
            </a:r>
          </a:p>
        </p:txBody>
      </p:sp>
    </p:spTree>
    <p:extLst>
      <p:ext uri="{BB962C8B-B14F-4D97-AF65-F5344CB8AC3E}">
        <p14:creationId xmlns:p14="http://schemas.microsoft.com/office/powerpoint/2010/main" val="28919194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11140464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p:cNvSpPr/>
          <p:nvPr/>
        </p:nvSpPr>
        <p:spPr>
          <a:xfrm>
            <a:off x="5227314"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F07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5" name="Freeform 24"/>
          <p:cNvSpPr/>
          <p:nvPr/>
        </p:nvSpPr>
        <p:spPr>
          <a:xfrm>
            <a:off x="3981920"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7" name="Freeform 26"/>
          <p:cNvSpPr/>
          <p:nvPr/>
        </p:nvSpPr>
        <p:spPr>
          <a:xfrm>
            <a:off x="6472707" y="1771971"/>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1" name="Rectangle 20"/>
          <p:cNvSpPr/>
          <p:nvPr/>
        </p:nvSpPr>
        <p:spPr>
          <a:xfrm>
            <a:off x="953539" y="4098471"/>
            <a:ext cx="10298878" cy="2498273"/>
          </a:xfrm>
          <a:prstGeom prst="rect">
            <a:avLst/>
          </a:prstGeom>
        </p:spPr>
        <p:txBody>
          <a:bodyPr wrap="square">
            <a:normAutofit/>
          </a:bodyPr>
          <a:lstStyle/>
          <a:p>
            <a:pPr marL="285750" indent="-285750">
              <a:buFont typeface="Arial"/>
              <a:buChar char="•"/>
            </a:pPr>
            <a:r>
              <a:rPr lang="en-US" sz="3600" b="1" dirty="0">
                <a:cs typeface="Calibri"/>
              </a:rPr>
              <a:t>Could climate change increase European corn borer populations?</a:t>
            </a:r>
          </a:p>
        </p:txBody>
      </p:sp>
      <p:graphicFrame>
        <p:nvGraphicFramePr>
          <p:cNvPr id="41" name="Table 40">
            <a:extLst>
              <a:ext uri="{FF2B5EF4-FFF2-40B4-BE49-F238E27FC236}">
                <a16:creationId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val="20000"/>
                    </a:ext>
                  </a:extLst>
                </a:gridCol>
                <a:gridCol w="1018873">
                  <a:extLst>
                    <a:ext uri="{9D8B030D-6E8A-4147-A177-3AD203B41FA5}">
                      <a16:colId xmlns:a16="http://schemas.microsoft.com/office/drawing/2014/main" val="20001"/>
                    </a:ext>
                  </a:extLst>
                </a:gridCol>
                <a:gridCol w="1018873">
                  <a:extLst>
                    <a:ext uri="{9D8B030D-6E8A-4147-A177-3AD203B41FA5}">
                      <a16:colId xmlns:a16="http://schemas.microsoft.com/office/drawing/2014/main" val="20002"/>
                    </a:ext>
                  </a:extLst>
                </a:gridCol>
                <a:gridCol w="1018873">
                  <a:extLst>
                    <a:ext uri="{9D8B030D-6E8A-4147-A177-3AD203B41FA5}">
                      <a16:colId xmlns:a16="http://schemas.microsoft.com/office/drawing/2014/main" val="20003"/>
                    </a:ext>
                  </a:extLst>
                </a:gridCol>
                <a:gridCol w="1018873">
                  <a:extLst>
                    <a:ext uri="{9D8B030D-6E8A-4147-A177-3AD203B41FA5}">
                      <a16:colId xmlns:a16="http://schemas.microsoft.com/office/drawing/2014/main" val="20004"/>
                    </a:ext>
                  </a:extLst>
                </a:gridCol>
                <a:gridCol w="1018873">
                  <a:extLst>
                    <a:ext uri="{9D8B030D-6E8A-4147-A177-3AD203B41FA5}">
                      <a16:colId xmlns:a16="http://schemas.microsoft.com/office/drawing/2014/main" val="20005"/>
                    </a:ext>
                  </a:extLst>
                </a:gridCol>
                <a:gridCol w="1018873">
                  <a:extLst>
                    <a:ext uri="{9D8B030D-6E8A-4147-A177-3AD203B41FA5}">
                      <a16:colId xmlns:a16="http://schemas.microsoft.com/office/drawing/2014/main" val="20006"/>
                    </a:ext>
                  </a:extLst>
                </a:gridCol>
                <a:gridCol w="1018873">
                  <a:extLst>
                    <a:ext uri="{9D8B030D-6E8A-4147-A177-3AD203B41FA5}">
                      <a16:colId xmlns:a16="http://schemas.microsoft.com/office/drawing/2014/main" val="20007"/>
                    </a:ext>
                  </a:extLst>
                </a:gridCol>
                <a:gridCol w="1018873">
                  <a:extLst>
                    <a:ext uri="{9D8B030D-6E8A-4147-A177-3AD203B41FA5}">
                      <a16:colId xmlns:a16="http://schemas.microsoft.com/office/drawing/2014/main" val="20008"/>
                    </a:ext>
                  </a:extLst>
                </a:gridCol>
                <a:gridCol w="1018873">
                  <a:extLst>
                    <a:ext uri="{9D8B030D-6E8A-4147-A177-3AD203B41FA5}">
                      <a16:colId xmlns:a16="http://schemas.microsoft.com/office/drawing/2014/main" val="20009"/>
                    </a:ext>
                  </a:extLst>
                </a:gridCol>
                <a:gridCol w="1018873">
                  <a:extLst>
                    <a:ext uri="{9D8B030D-6E8A-4147-A177-3AD203B41FA5}">
                      <a16:colId xmlns:a16="http://schemas.microsoft.com/office/drawing/2014/main" val="20010"/>
                    </a:ext>
                  </a:extLst>
                </a:gridCol>
                <a:gridCol w="1018873">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3" name="TextBox 2"/>
          <p:cNvSpPr txBox="1"/>
          <p:nvPr/>
        </p:nvSpPr>
        <p:spPr>
          <a:xfrm>
            <a:off x="1854681" y="234123"/>
            <a:ext cx="3343736" cy="461665"/>
          </a:xfrm>
          <a:prstGeom prst="rect">
            <a:avLst/>
          </a:prstGeom>
          <a:noFill/>
        </p:spPr>
        <p:txBody>
          <a:bodyPr wrap="none" rtlCol="0">
            <a:spAutoFit/>
          </a:bodyPr>
          <a:lstStyle/>
          <a:p>
            <a:r>
              <a:rPr lang="en-US" sz="2400"/>
              <a:t>Short-Diapause genotype</a:t>
            </a:r>
          </a:p>
        </p:txBody>
      </p:sp>
      <p:sp>
        <p:nvSpPr>
          <p:cNvPr id="32" name="TextBox 31"/>
          <p:cNvSpPr txBox="1"/>
          <p:nvPr/>
        </p:nvSpPr>
        <p:spPr>
          <a:xfrm>
            <a:off x="6708660" y="153592"/>
            <a:ext cx="3276025" cy="461665"/>
          </a:xfrm>
          <a:prstGeom prst="rect">
            <a:avLst/>
          </a:prstGeom>
          <a:noFill/>
        </p:spPr>
        <p:txBody>
          <a:bodyPr wrap="none" rtlCol="0">
            <a:spAutoFit/>
          </a:bodyPr>
          <a:lstStyle/>
          <a:p>
            <a:r>
              <a:rPr lang="en-US" sz="2400"/>
              <a:t>Long-Diapause </a:t>
            </a:r>
            <a:r>
              <a:rPr lang="en-US" sz="2400" dirty="0"/>
              <a:t>genotype</a:t>
            </a:r>
          </a:p>
        </p:txBody>
      </p:sp>
      <p:cxnSp>
        <p:nvCxnSpPr>
          <p:cNvPr id="13" name="Straight Arrow Connector 12"/>
          <p:cNvCxnSpPr>
            <a:stCxn id="3" idx="2"/>
          </p:cNvCxnSpPr>
          <p:nvPr/>
        </p:nvCxnSpPr>
        <p:spPr>
          <a:xfrm>
            <a:off x="3526549" y="695788"/>
            <a:ext cx="983458" cy="9337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 idx="2"/>
          </p:cNvCxnSpPr>
          <p:nvPr/>
        </p:nvCxnSpPr>
        <p:spPr>
          <a:xfrm>
            <a:off x="3526549" y="695788"/>
            <a:ext cx="3403294" cy="13558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2"/>
          </p:cNvCxnSpPr>
          <p:nvPr/>
        </p:nvCxnSpPr>
        <p:spPr>
          <a:xfrm flipH="1">
            <a:off x="6323308" y="615257"/>
            <a:ext cx="2023365" cy="1436385"/>
          </a:xfrm>
          <a:prstGeom prst="straightConnector1">
            <a:avLst/>
          </a:prstGeom>
          <a:ln w="38100">
            <a:solidFill>
              <a:srgbClr val="F0746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6894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 </a:t>
            </a:r>
          </a:p>
          <a:p>
            <a:pPr algn="ctr"/>
            <a:r>
              <a:rPr lang="en-US" sz="4400" b="1" dirty="0"/>
              <a:t>More generations</a:t>
            </a:r>
          </a:p>
        </p:txBody>
      </p:sp>
      <p:sp>
        <p:nvSpPr>
          <p:cNvPr id="59" name="Freeform 58"/>
          <p:cNvSpPr/>
          <p:nvPr/>
        </p:nvSpPr>
        <p:spPr>
          <a:xfrm>
            <a:off x="7109869" y="1735810"/>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F07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3" name="Freeform 52"/>
          <p:cNvSpPr/>
          <p:nvPr/>
        </p:nvSpPr>
        <p:spPr>
          <a:xfrm>
            <a:off x="4619082" y="1741157"/>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F07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1" name="Freeform 50"/>
          <p:cNvSpPr/>
          <p:nvPr/>
        </p:nvSpPr>
        <p:spPr>
          <a:xfrm>
            <a:off x="3373689" y="1704996"/>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4" name="Freeform 53"/>
          <p:cNvSpPr/>
          <p:nvPr/>
        </p:nvSpPr>
        <p:spPr>
          <a:xfrm>
            <a:off x="5864475" y="1735810"/>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graphicFrame>
        <p:nvGraphicFramePr>
          <p:cNvPr id="62" name="Table 61"/>
          <p:cNvGraphicFramePr>
            <a:graphicFrameLocks noGrp="1"/>
          </p:cNvGraphicFramePr>
          <p:nvPr>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val="20000"/>
                    </a:ext>
                  </a:extLst>
                </a:gridCol>
                <a:gridCol w="1018536">
                  <a:extLst>
                    <a:ext uri="{9D8B030D-6E8A-4147-A177-3AD203B41FA5}">
                      <a16:colId xmlns:a16="http://schemas.microsoft.com/office/drawing/2014/main" val="20001"/>
                    </a:ext>
                  </a:extLst>
                </a:gridCol>
                <a:gridCol w="1018536">
                  <a:extLst>
                    <a:ext uri="{9D8B030D-6E8A-4147-A177-3AD203B41FA5}">
                      <a16:colId xmlns:a16="http://schemas.microsoft.com/office/drawing/2014/main" val="20002"/>
                    </a:ext>
                  </a:extLst>
                </a:gridCol>
                <a:gridCol w="1018536">
                  <a:extLst>
                    <a:ext uri="{9D8B030D-6E8A-4147-A177-3AD203B41FA5}">
                      <a16:colId xmlns:a16="http://schemas.microsoft.com/office/drawing/2014/main" val="20003"/>
                    </a:ext>
                  </a:extLst>
                </a:gridCol>
                <a:gridCol w="1018536">
                  <a:extLst>
                    <a:ext uri="{9D8B030D-6E8A-4147-A177-3AD203B41FA5}">
                      <a16:colId xmlns:a16="http://schemas.microsoft.com/office/drawing/2014/main" val="20004"/>
                    </a:ext>
                  </a:extLst>
                </a:gridCol>
                <a:gridCol w="1018536">
                  <a:extLst>
                    <a:ext uri="{9D8B030D-6E8A-4147-A177-3AD203B41FA5}">
                      <a16:colId xmlns:a16="http://schemas.microsoft.com/office/drawing/2014/main" val="20005"/>
                    </a:ext>
                  </a:extLst>
                </a:gridCol>
                <a:gridCol w="1018536">
                  <a:extLst>
                    <a:ext uri="{9D8B030D-6E8A-4147-A177-3AD203B41FA5}">
                      <a16:colId xmlns:a16="http://schemas.microsoft.com/office/drawing/2014/main" val="20006"/>
                    </a:ext>
                  </a:extLst>
                </a:gridCol>
                <a:gridCol w="1018536">
                  <a:extLst>
                    <a:ext uri="{9D8B030D-6E8A-4147-A177-3AD203B41FA5}">
                      <a16:colId xmlns:a16="http://schemas.microsoft.com/office/drawing/2014/main" val="20007"/>
                    </a:ext>
                  </a:extLst>
                </a:gridCol>
                <a:gridCol w="1018536">
                  <a:extLst>
                    <a:ext uri="{9D8B030D-6E8A-4147-A177-3AD203B41FA5}">
                      <a16:colId xmlns:a16="http://schemas.microsoft.com/office/drawing/2014/main" val="20008"/>
                    </a:ext>
                  </a:extLst>
                </a:gridCol>
                <a:gridCol w="1018536">
                  <a:extLst>
                    <a:ext uri="{9D8B030D-6E8A-4147-A177-3AD203B41FA5}">
                      <a16:colId xmlns:a16="http://schemas.microsoft.com/office/drawing/2014/main" val="20009"/>
                    </a:ext>
                  </a:extLst>
                </a:gridCol>
                <a:gridCol w="1018536">
                  <a:extLst>
                    <a:ext uri="{9D8B030D-6E8A-4147-A177-3AD203B41FA5}">
                      <a16:colId xmlns:a16="http://schemas.microsoft.com/office/drawing/2014/main" val="20010"/>
                    </a:ext>
                  </a:extLst>
                </a:gridCol>
                <a:gridCol w="1018536">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3" name="Rectangle 2"/>
          <p:cNvSpPr/>
          <p:nvPr/>
        </p:nvSpPr>
        <p:spPr>
          <a:xfrm>
            <a:off x="2999714" y="3390351"/>
            <a:ext cx="254929" cy="565648"/>
          </a:xfrm>
          <a:prstGeom prst="rect">
            <a:avLst/>
          </a:prstGeom>
          <a:solidFill>
            <a:srgbClr val="36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8873752" y="3390351"/>
            <a:ext cx="254929" cy="565648"/>
          </a:xfrm>
          <a:prstGeom prst="rect">
            <a:avLst/>
          </a:prstGeom>
          <a:solidFill>
            <a:srgbClr val="36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953539" y="4098471"/>
            <a:ext cx="10298878" cy="2498273"/>
          </a:xfrm>
          <a:prstGeom prst="rect">
            <a:avLst/>
          </a:prstGeom>
          <a:solidFill>
            <a:schemeClr val="bg1"/>
          </a:solidFill>
        </p:spPr>
        <p:txBody>
          <a:bodyPr wrap="square">
            <a:normAutofit/>
          </a:bodyPr>
          <a:lstStyle/>
          <a:p>
            <a:pPr marL="285750" indent="-285750">
              <a:buFont typeface="Arial"/>
              <a:buChar char="•"/>
            </a:pPr>
            <a:r>
              <a:rPr lang="en-US" sz="3600" b="1" dirty="0">
                <a:cs typeface="Calibri"/>
              </a:rPr>
              <a:t>Could European corn borers do better as climate changes?</a:t>
            </a:r>
          </a:p>
          <a:p>
            <a:pPr marL="742950" lvl="1" indent="-285750">
              <a:buFont typeface="Arial"/>
              <a:buChar char="•"/>
            </a:pPr>
            <a:r>
              <a:rPr lang="en-US" sz="3600" dirty="0">
                <a:cs typeface="Calibri"/>
              </a:rPr>
              <a:t>Delay the onset of diapause</a:t>
            </a:r>
          </a:p>
        </p:txBody>
      </p:sp>
      <p:sp>
        <p:nvSpPr>
          <p:cNvPr id="69" name="TextBox 68"/>
          <p:cNvSpPr txBox="1"/>
          <p:nvPr/>
        </p:nvSpPr>
        <p:spPr>
          <a:xfrm>
            <a:off x="1854681" y="234123"/>
            <a:ext cx="3343736" cy="461665"/>
          </a:xfrm>
          <a:prstGeom prst="rect">
            <a:avLst/>
          </a:prstGeom>
          <a:noFill/>
        </p:spPr>
        <p:txBody>
          <a:bodyPr wrap="none" rtlCol="0">
            <a:spAutoFit/>
          </a:bodyPr>
          <a:lstStyle/>
          <a:p>
            <a:r>
              <a:rPr lang="en-US" sz="2400"/>
              <a:t>Short-Diapause genotype</a:t>
            </a:r>
          </a:p>
        </p:txBody>
      </p:sp>
      <p:sp>
        <p:nvSpPr>
          <p:cNvPr id="70" name="TextBox 69"/>
          <p:cNvSpPr txBox="1"/>
          <p:nvPr/>
        </p:nvSpPr>
        <p:spPr>
          <a:xfrm>
            <a:off x="6708660" y="153592"/>
            <a:ext cx="3276025" cy="461665"/>
          </a:xfrm>
          <a:prstGeom prst="rect">
            <a:avLst/>
          </a:prstGeom>
          <a:noFill/>
        </p:spPr>
        <p:txBody>
          <a:bodyPr wrap="none" rtlCol="0">
            <a:spAutoFit/>
          </a:bodyPr>
          <a:lstStyle/>
          <a:p>
            <a:r>
              <a:rPr lang="en-US" sz="2400"/>
              <a:t>Long-Diapause </a:t>
            </a:r>
            <a:r>
              <a:rPr lang="en-US" sz="2400" dirty="0"/>
              <a:t>genotype</a:t>
            </a:r>
          </a:p>
        </p:txBody>
      </p:sp>
      <p:cxnSp>
        <p:nvCxnSpPr>
          <p:cNvPr id="71" name="Straight Arrow Connector 70"/>
          <p:cNvCxnSpPr>
            <a:stCxn id="70" idx="2"/>
          </p:cNvCxnSpPr>
          <p:nvPr/>
        </p:nvCxnSpPr>
        <p:spPr>
          <a:xfrm flipH="1">
            <a:off x="5602163" y="615257"/>
            <a:ext cx="2744510" cy="1419240"/>
          </a:xfrm>
          <a:prstGeom prst="straightConnector1">
            <a:avLst/>
          </a:prstGeom>
          <a:ln w="38100">
            <a:solidFill>
              <a:srgbClr val="F0746C"/>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957688" y="615257"/>
            <a:ext cx="388986" cy="1125900"/>
          </a:xfrm>
          <a:prstGeom prst="straightConnector1">
            <a:avLst/>
          </a:prstGeom>
          <a:ln w="38100">
            <a:solidFill>
              <a:srgbClr val="F0746C"/>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69" idx="2"/>
          </p:cNvCxnSpPr>
          <p:nvPr/>
        </p:nvCxnSpPr>
        <p:spPr>
          <a:xfrm>
            <a:off x="3526549" y="695788"/>
            <a:ext cx="2793128" cy="1271082"/>
          </a:xfrm>
          <a:prstGeom prst="straightConnector1">
            <a:avLst/>
          </a:prstGeom>
          <a:ln w="38100">
            <a:solidFill>
              <a:srgbClr val="011C57"/>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9" idx="2"/>
          </p:cNvCxnSpPr>
          <p:nvPr/>
        </p:nvCxnSpPr>
        <p:spPr>
          <a:xfrm>
            <a:off x="3526549" y="695788"/>
            <a:ext cx="471034" cy="867214"/>
          </a:xfrm>
          <a:prstGeom prst="straightConnector1">
            <a:avLst/>
          </a:prstGeom>
          <a:ln w="38100">
            <a:solidFill>
              <a:srgbClr val="011C5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26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Shifting critical photoperiod correlated to increasing temperatures</a:t>
            </a:r>
          </a:p>
        </p:txBody>
      </p:sp>
      <p:sp>
        <p:nvSpPr>
          <p:cNvPr id="3" name="Content Placeholder 2"/>
          <p:cNvSpPr>
            <a:spLocks noGrp="1"/>
          </p:cNvSpPr>
          <p:nvPr>
            <p:ph idx="1"/>
          </p:nvPr>
        </p:nvSpPr>
        <p:spPr>
          <a:xfrm>
            <a:off x="609600" y="1600203"/>
            <a:ext cx="5527729" cy="4525963"/>
          </a:xfrm>
        </p:spPr>
        <p:txBody>
          <a:bodyPr>
            <a:normAutofit lnSpcReduction="10000"/>
          </a:bodyPr>
          <a:lstStyle/>
          <a:p>
            <a:r>
              <a:rPr lang="en-US" i="1" dirty="0"/>
              <a:t>W. smithii </a:t>
            </a:r>
            <a:r>
              <a:rPr lang="en-US" dirty="0"/>
              <a:t>larvae live inside pitcher plants and diapause as larvae.</a:t>
            </a:r>
          </a:p>
          <a:p>
            <a:r>
              <a:rPr lang="en-US" dirty="0"/>
              <a:t>Bradshaw and Holzapfel (2001) tested the critical photoperiod response of mosquitoes across latitude</a:t>
            </a:r>
          </a:p>
          <a:p>
            <a:r>
              <a:rPr lang="en-US" dirty="0"/>
              <a:t>Critical photoperiod declined by 9-days!! </a:t>
            </a:r>
          </a:p>
        </p:txBody>
      </p:sp>
      <p:pic>
        <p:nvPicPr>
          <p:cNvPr id="1026" name="Picture 2" descr="http://www.pnas.org/content/pnas/98/25/14509/F2.large.jpg?width=800&amp;height=600&amp;carousel=1"/>
          <p:cNvPicPr>
            <a:picLocks noChangeAspect="1" noChangeArrowheads="1"/>
          </p:cNvPicPr>
          <p:nvPr/>
        </p:nvPicPr>
        <p:blipFill rotWithShape="1">
          <a:blip r:embed="rId2">
            <a:extLst>
              <a:ext uri="{28A0092B-C50C-407E-A947-70E740481C1C}">
                <a14:useLocalDpi xmlns:a14="http://schemas.microsoft.com/office/drawing/2010/main" val="0"/>
              </a:ext>
            </a:extLst>
          </a:blip>
          <a:srcRect r="49661" b="9682"/>
          <a:stretch/>
        </p:blipFill>
        <p:spPr bwMode="auto">
          <a:xfrm>
            <a:off x="6679769" y="1605922"/>
            <a:ext cx="4902631" cy="4520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883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 </a:t>
            </a:r>
          </a:p>
          <a:p>
            <a:pPr algn="ctr"/>
            <a:r>
              <a:rPr lang="en-US" sz="4400" b="1" dirty="0"/>
              <a:t>More generations</a:t>
            </a:r>
          </a:p>
        </p:txBody>
      </p:sp>
      <p:sp>
        <p:nvSpPr>
          <p:cNvPr id="59" name="Freeform 58"/>
          <p:cNvSpPr/>
          <p:nvPr/>
        </p:nvSpPr>
        <p:spPr>
          <a:xfrm>
            <a:off x="7109869" y="1735810"/>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F07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3" name="Freeform 52"/>
          <p:cNvSpPr/>
          <p:nvPr/>
        </p:nvSpPr>
        <p:spPr>
          <a:xfrm>
            <a:off x="4619082" y="1741157"/>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F07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1" name="Freeform 50"/>
          <p:cNvSpPr/>
          <p:nvPr/>
        </p:nvSpPr>
        <p:spPr>
          <a:xfrm>
            <a:off x="3373689" y="1704996"/>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4" name="Freeform 53"/>
          <p:cNvSpPr/>
          <p:nvPr/>
        </p:nvSpPr>
        <p:spPr>
          <a:xfrm>
            <a:off x="5864475" y="1735810"/>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graphicFrame>
        <p:nvGraphicFramePr>
          <p:cNvPr id="62" name="Table 61"/>
          <p:cNvGraphicFramePr>
            <a:graphicFrameLocks noGrp="1"/>
          </p:cNvGraphicFramePr>
          <p:nvPr>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val="20000"/>
                    </a:ext>
                  </a:extLst>
                </a:gridCol>
                <a:gridCol w="1018536">
                  <a:extLst>
                    <a:ext uri="{9D8B030D-6E8A-4147-A177-3AD203B41FA5}">
                      <a16:colId xmlns:a16="http://schemas.microsoft.com/office/drawing/2014/main" val="20001"/>
                    </a:ext>
                  </a:extLst>
                </a:gridCol>
                <a:gridCol w="1018536">
                  <a:extLst>
                    <a:ext uri="{9D8B030D-6E8A-4147-A177-3AD203B41FA5}">
                      <a16:colId xmlns:a16="http://schemas.microsoft.com/office/drawing/2014/main" val="20002"/>
                    </a:ext>
                  </a:extLst>
                </a:gridCol>
                <a:gridCol w="1018536">
                  <a:extLst>
                    <a:ext uri="{9D8B030D-6E8A-4147-A177-3AD203B41FA5}">
                      <a16:colId xmlns:a16="http://schemas.microsoft.com/office/drawing/2014/main" val="20003"/>
                    </a:ext>
                  </a:extLst>
                </a:gridCol>
                <a:gridCol w="1018536">
                  <a:extLst>
                    <a:ext uri="{9D8B030D-6E8A-4147-A177-3AD203B41FA5}">
                      <a16:colId xmlns:a16="http://schemas.microsoft.com/office/drawing/2014/main" val="20004"/>
                    </a:ext>
                  </a:extLst>
                </a:gridCol>
                <a:gridCol w="1018536">
                  <a:extLst>
                    <a:ext uri="{9D8B030D-6E8A-4147-A177-3AD203B41FA5}">
                      <a16:colId xmlns:a16="http://schemas.microsoft.com/office/drawing/2014/main" val="20005"/>
                    </a:ext>
                  </a:extLst>
                </a:gridCol>
                <a:gridCol w="1018536">
                  <a:extLst>
                    <a:ext uri="{9D8B030D-6E8A-4147-A177-3AD203B41FA5}">
                      <a16:colId xmlns:a16="http://schemas.microsoft.com/office/drawing/2014/main" val="20006"/>
                    </a:ext>
                  </a:extLst>
                </a:gridCol>
                <a:gridCol w="1018536">
                  <a:extLst>
                    <a:ext uri="{9D8B030D-6E8A-4147-A177-3AD203B41FA5}">
                      <a16:colId xmlns:a16="http://schemas.microsoft.com/office/drawing/2014/main" val="20007"/>
                    </a:ext>
                  </a:extLst>
                </a:gridCol>
                <a:gridCol w="1018536">
                  <a:extLst>
                    <a:ext uri="{9D8B030D-6E8A-4147-A177-3AD203B41FA5}">
                      <a16:colId xmlns:a16="http://schemas.microsoft.com/office/drawing/2014/main" val="20008"/>
                    </a:ext>
                  </a:extLst>
                </a:gridCol>
                <a:gridCol w="1018536">
                  <a:extLst>
                    <a:ext uri="{9D8B030D-6E8A-4147-A177-3AD203B41FA5}">
                      <a16:colId xmlns:a16="http://schemas.microsoft.com/office/drawing/2014/main" val="20009"/>
                    </a:ext>
                  </a:extLst>
                </a:gridCol>
                <a:gridCol w="1018536">
                  <a:extLst>
                    <a:ext uri="{9D8B030D-6E8A-4147-A177-3AD203B41FA5}">
                      <a16:colId xmlns:a16="http://schemas.microsoft.com/office/drawing/2014/main" val="20010"/>
                    </a:ext>
                  </a:extLst>
                </a:gridCol>
                <a:gridCol w="1018536">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3" name="Rectangle 2"/>
          <p:cNvSpPr/>
          <p:nvPr/>
        </p:nvSpPr>
        <p:spPr>
          <a:xfrm>
            <a:off x="2999714" y="3390351"/>
            <a:ext cx="254929" cy="565648"/>
          </a:xfrm>
          <a:prstGeom prst="rect">
            <a:avLst/>
          </a:prstGeom>
          <a:solidFill>
            <a:srgbClr val="36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8873752" y="3390351"/>
            <a:ext cx="254929" cy="565648"/>
          </a:xfrm>
          <a:prstGeom prst="rect">
            <a:avLst/>
          </a:prstGeom>
          <a:solidFill>
            <a:srgbClr val="36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1854681" y="234123"/>
            <a:ext cx="3343736" cy="461665"/>
          </a:xfrm>
          <a:prstGeom prst="rect">
            <a:avLst/>
          </a:prstGeom>
          <a:noFill/>
        </p:spPr>
        <p:txBody>
          <a:bodyPr wrap="none" rtlCol="0">
            <a:spAutoFit/>
          </a:bodyPr>
          <a:lstStyle/>
          <a:p>
            <a:r>
              <a:rPr lang="en-US" sz="2400"/>
              <a:t>Short-Diapause genotype</a:t>
            </a:r>
          </a:p>
        </p:txBody>
      </p:sp>
      <p:sp>
        <p:nvSpPr>
          <p:cNvPr id="70" name="TextBox 69"/>
          <p:cNvSpPr txBox="1"/>
          <p:nvPr/>
        </p:nvSpPr>
        <p:spPr>
          <a:xfrm>
            <a:off x="6708660" y="153592"/>
            <a:ext cx="3276025" cy="461665"/>
          </a:xfrm>
          <a:prstGeom prst="rect">
            <a:avLst/>
          </a:prstGeom>
          <a:noFill/>
        </p:spPr>
        <p:txBody>
          <a:bodyPr wrap="none" rtlCol="0">
            <a:spAutoFit/>
          </a:bodyPr>
          <a:lstStyle/>
          <a:p>
            <a:r>
              <a:rPr lang="en-US" sz="2400"/>
              <a:t>Long-Diapause </a:t>
            </a:r>
            <a:r>
              <a:rPr lang="en-US" sz="2400" dirty="0"/>
              <a:t>genotype</a:t>
            </a:r>
          </a:p>
        </p:txBody>
      </p:sp>
      <p:cxnSp>
        <p:nvCxnSpPr>
          <p:cNvPr id="71" name="Straight Arrow Connector 70"/>
          <p:cNvCxnSpPr>
            <a:stCxn id="70" idx="2"/>
          </p:cNvCxnSpPr>
          <p:nvPr/>
        </p:nvCxnSpPr>
        <p:spPr>
          <a:xfrm flipH="1">
            <a:off x="5602163" y="615257"/>
            <a:ext cx="2744510" cy="1419240"/>
          </a:xfrm>
          <a:prstGeom prst="straightConnector1">
            <a:avLst/>
          </a:prstGeom>
          <a:ln w="38100">
            <a:solidFill>
              <a:srgbClr val="F0746C"/>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957688" y="615257"/>
            <a:ext cx="388986" cy="1125900"/>
          </a:xfrm>
          <a:prstGeom prst="straightConnector1">
            <a:avLst/>
          </a:prstGeom>
          <a:ln w="38100">
            <a:solidFill>
              <a:srgbClr val="F0746C"/>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69" idx="2"/>
          </p:cNvCxnSpPr>
          <p:nvPr/>
        </p:nvCxnSpPr>
        <p:spPr>
          <a:xfrm>
            <a:off x="3526549" y="695788"/>
            <a:ext cx="2793128" cy="1271082"/>
          </a:xfrm>
          <a:prstGeom prst="straightConnector1">
            <a:avLst/>
          </a:prstGeom>
          <a:ln w="38100">
            <a:solidFill>
              <a:srgbClr val="011C57"/>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9" idx="2"/>
          </p:cNvCxnSpPr>
          <p:nvPr/>
        </p:nvCxnSpPr>
        <p:spPr>
          <a:xfrm>
            <a:off x="3526549" y="695788"/>
            <a:ext cx="471034" cy="867214"/>
          </a:xfrm>
          <a:prstGeom prst="straightConnector1">
            <a:avLst/>
          </a:prstGeom>
          <a:ln w="38100">
            <a:solidFill>
              <a:srgbClr val="011C5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62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3" grpId="0" build="allAtOnce"/>
      <p:bldP spid="2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683624095"/>
              </p:ext>
            </p:extLst>
          </p:nvPr>
        </p:nvGraphicFramePr>
        <p:xfrm>
          <a:off x="0" y="0"/>
          <a:ext cx="12192000" cy="6090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pic>
        <p:nvPicPr>
          <p:cNvPr id="11" name="Picture 10"/>
          <p:cNvPicPr>
            <a:picLocks noChangeAspect="1"/>
          </p:cNvPicPr>
          <p:nvPr/>
        </p:nvPicPr>
        <p:blipFill>
          <a:blip r:embed="rId7"/>
          <a:stretch>
            <a:fillRect/>
          </a:stretch>
        </p:blipFill>
        <p:spPr>
          <a:xfrm>
            <a:off x="8091156" y="3645823"/>
            <a:ext cx="1183051" cy="1152845"/>
          </a:xfrm>
          <a:prstGeom prst="rect">
            <a:avLst/>
          </a:prstGeom>
        </p:spPr>
      </p:pic>
      <p:sp>
        <p:nvSpPr>
          <p:cNvPr id="2" name="Rectangle 1"/>
          <p:cNvSpPr/>
          <p:nvPr/>
        </p:nvSpPr>
        <p:spPr>
          <a:xfrm>
            <a:off x="7053942" y="2773249"/>
            <a:ext cx="5105400" cy="3317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buFont typeface="Arial" charset="0"/>
              <a:buChar char="•"/>
            </a:pPr>
            <a:r>
              <a:rPr lang="en-US" sz="3600" dirty="0">
                <a:solidFill>
                  <a:schemeClr val="tx1"/>
                </a:solidFill>
              </a:rPr>
              <a:t>Determine thresholds</a:t>
            </a:r>
          </a:p>
          <a:p>
            <a:pPr marL="571500" indent="-571500" algn="ctr">
              <a:buFont typeface="Arial" charset="0"/>
              <a:buChar char="•"/>
            </a:pPr>
            <a:r>
              <a:rPr lang="en-US" sz="3600" dirty="0">
                <a:solidFill>
                  <a:schemeClr val="tx1"/>
                </a:solidFill>
              </a:rPr>
              <a:t>Manipulate stores</a:t>
            </a:r>
          </a:p>
          <a:p>
            <a:pPr marL="571500" indent="-571500" algn="ctr">
              <a:buFont typeface="Arial" charset="0"/>
              <a:buChar char="•"/>
            </a:pPr>
            <a:r>
              <a:rPr lang="en-US" sz="3600" dirty="0">
                <a:solidFill>
                  <a:schemeClr val="tx1"/>
                </a:solidFill>
              </a:rPr>
              <a:t>Reduce populations</a:t>
            </a:r>
          </a:p>
        </p:txBody>
      </p:sp>
      <p:pic>
        <p:nvPicPr>
          <p:cNvPr id="18" name="Picture 17">
            <a:extLst>
              <a:ext uri="{FF2B5EF4-FFF2-40B4-BE49-F238E27FC236}">
                <a16:creationId xmlns:a16="http://schemas.microsoft.com/office/drawing/2014/main" id="{E64E42F0-BF7C-45CA-A122-88C9742AFE63}"/>
              </a:ext>
            </a:extLst>
          </p:cNvPr>
          <p:cNvPicPr>
            <a:picLocks noChangeAspect="1"/>
          </p:cNvPicPr>
          <p:nvPr/>
        </p:nvPicPr>
        <p:blipFill rotWithShape="1">
          <a:blip r:embed="rId8"/>
          <a:srcRect l="3433" t="5893" r="12083" b="8959"/>
          <a:stretch/>
        </p:blipFill>
        <p:spPr>
          <a:xfrm>
            <a:off x="611296" y="166095"/>
            <a:ext cx="6156492" cy="4307233"/>
          </a:xfrm>
          <a:prstGeom prst="rect">
            <a:avLst/>
          </a:prstGeom>
        </p:spPr>
      </p:pic>
      <p:sp>
        <p:nvSpPr>
          <p:cNvPr id="19" name="Left Bracket 18">
            <a:extLst>
              <a:ext uri="{FF2B5EF4-FFF2-40B4-BE49-F238E27FC236}">
                <a16:creationId xmlns:a16="http://schemas.microsoft.com/office/drawing/2014/main" id="{D5E7F4E9-B101-46A9-BEF0-AE5D50573C65}"/>
              </a:ext>
            </a:extLst>
          </p:cNvPr>
          <p:cNvSpPr/>
          <p:nvPr/>
        </p:nvSpPr>
        <p:spPr>
          <a:xfrm flipH="1">
            <a:off x="5073290" y="1951372"/>
            <a:ext cx="304103" cy="596109"/>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ket 19">
            <a:extLst>
              <a:ext uri="{FF2B5EF4-FFF2-40B4-BE49-F238E27FC236}">
                <a16:creationId xmlns:a16="http://schemas.microsoft.com/office/drawing/2014/main" id="{CB69CF8B-7834-49A4-8CE4-2E7003B2B851}"/>
              </a:ext>
            </a:extLst>
          </p:cNvPr>
          <p:cNvSpPr/>
          <p:nvPr/>
        </p:nvSpPr>
        <p:spPr>
          <a:xfrm flipH="1">
            <a:off x="5043561" y="324772"/>
            <a:ext cx="304105" cy="10362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ectangle 20">
            <a:extLst>
              <a:ext uri="{FF2B5EF4-FFF2-40B4-BE49-F238E27FC236}">
                <a16:creationId xmlns:a16="http://schemas.microsoft.com/office/drawing/2014/main" id="{26B658C0-430D-4E4D-BC1C-E27F94B7C666}"/>
              </a:ext>
            </a:extLst>
          </p:cNvPr>
          <p:cNvSpPr/>
          <p:nvPr/>
        </p:nvSpPr>
        <p:spPr>
          <a:xfrm>
            <a:off x="1536410" y="4489390"/>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Day 1</a:t>
            </a:r>
          </a:p>
        </p:txBody>
      </p:sp>
      <p:sp>
        <p:nvSpPr>
          <p:cNvPr id="22" name="Rectangle 21">
            <a:extLst>
              <a:ext uri="{FF2B5EF4-FFF2-40B4-BE49-F238E27FC236}">
                <a16:creationId xmlns:a16="http://schemas.microsoft.com/office/drawing/2014/main" id="{D2690C2C-D717-43E3-9F36-F5471416A8C9}"/>
              </a:ext>
            </a:extLst>
          </p:cNvPr>
          <p:cNvSpPr/>
          <p:nvPr/>
        </p:nvSpPr>
        <p:spPr>
          <a:xfrm>
            <a:off x="3894908" y="4489390"/>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Wandering Day</a:t>
            </a:r>
          </a:p>
        </p:txBody>
      </p:sp>
      <p:sp>
        <p:nvSpPr>
          <p:cNvPr id="23" name="TextBox 22">
            <a:extLst>
              <a:ext uri="{FF2B5EF4-FFF2-40B4-BE49-F238E27FC236}">
                <a16:creationId xmlns:a16="http://schemas.microsoft.com/office/drawing/2014/main" id="{86C0B246-CDAB-4B0A-BC19-6BDD6C1995AE}"/>
              </a:ext>
            </a:extLst>
          </p:cNvPr>
          <p:cNvSpPr txBox="1"/>
          <p:nvPr/>
        </p:nvSpPr>
        <p:spPr>
          <a:xfrm>
            <a:off x="5448546" y="512779"/>
            <a:ext cx="1378205" cy="664987"/>
          </a:xfrm>
          <a:prstGeom prst="rect">
            <a:avLst/>
          </a:prstGeom>
          <a:noFill/>
        </p:spPr>
        <p:txBody>
          <a:bodyPr wrap="square" rtlCol="0">
            <a:spAutoFit/>
          </a:bodyPr>
          <a:lstStyle/>
          <a:p>
            <a:r>
              <a:rPr lang="en-US" dirty="0"/>
              <a:t>Diapause Treatment</a:t>
            </a:r>
          </a:p>
        </p:txBody>
      </p:sp>
      <p:sp>
        <p:nvSpPr>
          <p:cNvPr id="26" name="TextBox 25">
            <a:extLst>
              <a:ext uri="{FF2B5EF4-FFF2-40B4-BE49-F238E27FC236}">
                <a16:creationId xmlns:a16="http://schemas.microsoft.com/office/drawing/2014/main" id="{DFA9A6AA-0654-4377-95AC-7461675DD1BC}"/>
              </a:ext>
            </a:extLst>
          </p:cNvPr>
          <p:cNvSpPr txBox="1"/>
          <p:nvPr/>
        </p:nvSpPr>
        <p:spPr>
          <a:xfrm>
            <a:off x="5470480" y="1865360"/>
            <a:ext cx="1155120" cy="923330"/>
          </a:xfrm>
          <a:prstGeom prst="rect">
            <a:avLst/>
          </a:prstGeom>
          <a:noFill/>
        </p:spPr>
        <p:txBody>
          <a:bodyPr wrap="square" rtlCol="0">
            <a:spAutoFit/>
          </a:bodyPr>
          <a:lstStyle/>
          <a:p>
            <a:r>
              <a:rPr lang="en-US" dirty="0"/>
              <a:t>Non Diapause Treatment</a:t>
            </a:r>
          </a:p>
        </p:txBody>
      </p:sp>
      <p:sp>
        <p:nvSpPr>
          <p:cNvPr id="27" name="Rectangle 26">
            <a:extLst>
              <a:ext uri="{FF2B5EF4-FFF2-40B4-BE49-F238E27FC236}">
                <a16:creationId xmlns:a16="http://schemas.microsoft.com/office/drawing/2014/main" id="{AB802396-4089-4F63-A487-16446CEB255F}"/>
              </a:ext>
            </a:extLst>
          </p:cNvPr>
          <p:cNvSpPr/>
          <p:nvPr/>
        </p:nvSpPr>
        <p:spPr>
          <a:xfrm>
            <a:off x="157826" y="1155353"/>
            <a:ext cx="395762"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rPr>
              <a:t>Lipid Mass (g)</a:t>
            </a:r>
          </a:p>
        </p:txBody>
      </p:sp>
      <p:sp>
        <p:nvSpPr>
          <p:cNvPr id="28" name="Rectangle 27">
            <a:extLst>
              <a:ext uri="{FF2B5EF4-FFF2-40B4-BE49-F238E27FC236}">
                <a16:creationId xmlns:a16="http://schemas.microsoft.com/office/drawing/2014/main" id="{94DEF297-A409-4BF0-969C-F8E3EDE77CA4}"/>
              </a:ext>
            </a:extLst>
          </p:cNvPr>
          <p:cNvSpPr/>
          <p:nvPr/>
        </p:nvSpPr>
        <p:spPr>
          <a:xfrm>
            <a:off x="1228307" y="470196"/>
            <a:ext cx="351736" cy="176463"/>
          </a:xfrm>
          <a:prstGeom prst="rect">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B6159A-29B3-4C67-BF59-D51BE73C7170}"/>
              </a:ext>
            </a:extLst>
          </p:cNvPr>
          <p:cNvSpPr/>
          <p:nvPr/>
        </p:nvSpPr>
        <p:spPr>
          <a:xfrm>
            <a:off x="1228306" y="685265"/>
            <a:ext cx="351736" cy="1764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B5075FE-D9C0-4E28-9EBA-A40144313315}"/>
              </a:ext>
            </a:extLst>
          </p:cNvPr>
          <p:cNvSpPr txBox="1"/>
          <p:nvPr/>
        </p:nvSpPr>
        <p:spPr>
          <a:xfrm>
            <a:off x="1536410" y="343502"/>
            <a:ext cx="1439818" cy="338554"/>
          </a:xfrm>
          <a:prstGeom prst="rect">
            <a:avLst/>
          </a:prstGeom>
          <a:noFill/>
        </p:spPr>
        <p:txBody>
          <a:bodyPr wrap="none" rtlCol="0">
            <a:spAutoFit/>
          </a:bodyPr>
          <a:lstStyle/>
          <a:p>
            <a:r>
              <a:rPr lang="en-US" sz="1600" b="1" dirty="0"/>
              <a:t>Long-Diapause</a:t>
            </a:r>
          </a:p>
        </p:txBody>
      </p:sp>
      <p:sp>
        <p:nvSpPr>
          <p:cNvPr id="31" name="TextBox 30">
            <a:extLst>
              <a:ext uri="{FF2B5EF4-FFF2-40B4-BE49-F238E27FC236}">
                <a16:creationId xmlns:a16="http://schemas.microsoft.com/office/drawing/2014/main" id="{06351348-5B05-42C1-A91B-9378BEF34146}"/>
              </a:ext>
            </a:extLst>
          </p:cNvPr>
          <p:cNvSpPr txBox="1"/>
          <p:nvPr/>
        </p:nvSpPr>
        <p:spPr>
          <a:xfrm>
            <a:off x="1536410" y="581412"/>
            <a:ext cx="1497526" cy="338554"/>
          </a:xfrm>
          <a:prstGeom prst="rect">
            <a:avLst/>
          </a:prstGeom>
          <a:noFill/>
        </p:spPr>
        <p:txBody>
          <a:bodyPr wrap="none" rtlCol="0">
            <a:spAutoFit/>
          </a:bodyPr>
          <a:lstStyle/>
          <a:p>
            <a:r>
              <a:rPr lang="en-US" sz="1600" b="1" dirty="0"/>
              <a:t>Short-Diapause</a:t>
            </a:r>
          </a:p>
        </p:txBody>
      </p:sp>
    </p:spTree>
    <p:extLst>
      <p:ext uri="{BB962C8B-B14F-4D97-AF65-F5344CB8AC3E}">
        <p14:creationId xmlns:p14="http://schemas.microsoft.com/office/powerpoint/2010/main" val="176689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a16="http://schemas.microsoft.com/office/drawing/2014/main"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FCEC02-012C-4C38-A968-4DC395E4A778}"/>
              </a:ext>
            </a:extLst>
          </p:cNvPr>
          <p:cNvPicPr>
            <a:picLocks noChangeAspect="1"/>
          </p:cNvPicPr>
          <p:nvPr/>
        </p:nvPicPr>
        <p:blipFill rotWithShape="1">
          <a:blip r:embed="rId2"/>
          <a:srcRect l="3027" t="6471" r="14070" b="10211"/>
          <a:stretch/>
        </p:blipFill>
        <p:spPr>
          <a:xfrm>
            <a:off x="2259734" y="1230858"/>
            <a:ext cx="8015311" cy="4320856"/>
          </a:xfrm>
          <a:prstGeom prst="rect">
            <a:avLst/>
          </a:prstGeom>
        </p:spPr>
      </p:pic>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1120876" y="176980"/>
            <a:ext cx="9870245" cy="1009665"/>
          </a:xfrm>
        </p:spPr>
        <p:txBody>
          <a:bodyPr>
            <a:normAutofit fontScale="90000"/>
          </a:bodyPr>
          <a:lstStyle/>
          <a:p>
            <a:r>
              <a:rPr lang="en-US" dirty="0"/>
              <a:t>Lean mass higher for </a:t>
            </a:r>
            <a:r>
              <a:rPr lang="en-US" i="1" u="sng" dirty="0"/>
              <a:t>long-diapause</a:t>
            </a:r>
            <a:r>
              <a:rPr lang="en-US" dirty="0"/>
              <a:t> larvae and does not change!</a:t>
            </a:r>
          </a:p>
        </p:txBody>
      </p:sp>
      <p:sp>
        <p:nvSpPr>
          <p:cNvPr id="11" name="Rectangle 10"/>
          <p:cNvSpPr/>
          <p:nvPr/>
        </p:nvSpPr>
        <p:spPr>
          <a:xfrm>
            <a:off x="3190861" y="5563422"/>
            <a:ext cx="1504699"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775365" y="5571455"/>
            <a:ext cx="1707644" cy="1937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8433317" y="5568615"/>
            <a:ext cx="2120557"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30</a:t>
            </a:r>
          </a:p>
        </p:txBody>
      </p:sp>
      <p:sp>
        <p:nvSpPr>
          <p:cNvPr id="14" name="Rectangle 13"/>
          <p:cNvSpPr/>
          <p:nvPr/>
        </p:nvSpPr>
        <p:spPr>
          <a:xfrm>
            <a:off x="6562814" y="5550511"/>
            <a:ext cx="1790698" cy="234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24" name="Rectangle 23"/>
          <p:cNvSpPr/>
          <p:nvPr/>
        </p:nvSpPr>
        <p:spPr>
          <a:xfrm>
            <a:off x="1789403" y="2755330"/>
            <a:ext cx="342779" cy="19538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31" name="TextBox 30">
            <a:extLst>
              <a:ext uri="{FF2B5EF4-FFF2-40B4-BE49-F238E27FC236}">
                <a16:creationId xmlns:a16="http://schemas.microsoft.com/office/drawing/2014/main" id="{3E5FE2F2-B200-4A07-8610-694735992AEE}"/>
              </a:ext>
            </a:extLst>
          </p:cNvPr>
          <p:cNvSpPr txBox="1"/>
          <p:nvPr/>
        </p:nvSpPr>
        <p:spPr>
          <a:xfrm>
            <a:off x="9493595" y="2766988"/>
            <a:ext cx="1439818" cy="338554"/>
          </a:xfrm>
          <a:prstGeom prst="rect">
            <a:avLst/>
          </a:prstGeom>
          <a:noFill/>
        </p:spPr>
        <p:txBody>
          <a:bodyPr wrap="none" rtlCol="0">
            <a:spAutoFit/>
          </a:bodyPr>
          <a:lstStyle/>
          <a:p>
            <a:r>
              <a:rPr lang="en-US" sz="1600" b="1" dirty="0"/>
              <a:t>Long-Diapause</a:t>
            </a:r>
          </a:p>
        </p:txBody>
      </p:sp>
      <p:sp>
        <p:nvSpPr>
          <p:cNvPr id="32" name="TextBox 31">
            <a:extLst>
              <a:ext uri="{FF2B5EF4-FFF2-40B4-BE49-F238E27FC236}">
                <a16:creationId xmlns:a16="http://schemas.microsoft.com/office/drawing/2014/main" id="{668FD3BE-A54D-4805-A9F2-50F959C485A2}"/>
              </a:ext>
            </a:extLst>
          </p:cNvPr>
          <p:cNvSpPr txBox="1"/>
          <p:nvPr/>
        </p:nvSpPr>
        <p:spPr>
          <a:xfrm>
            <a:off x="9493595" y="4370609"/>
            <a:ext cx="1497526" cy="338554"/>
          </a:xfrm>
          <a:prstGeom prst="rect">
            <a:avLst/>
          </a:prstGeom>
          <a:noFill/>
        </p:spPr>
        <p:txBody>
          <a:bodyPr wrap="none" rtlCol="0">
            <a:spAutoFit/>
          </a:bodyPr>
          <a:lstStyle/>
          <a:p>
            <a:r>
              <a:rPr lang="en-US" sz="1600" b="1" dirty="0"/>
              <a:t>Short-Diapause</a:t>
            </a:r>
          </a:p>
        </p:txBody>
      </p:sp>
      <p:sp>
        <p:nvSpPr>
          <p:cNvPr id="33" name="TextBox 32">
            <a:extLst>
              <a:ext uri="{FF2B5EF4-FFF2-40B4-BE49-F238E27FC236}">
                <a16:creationId xmlns:a16="http://schemas.microsoft.com/office/drawing/2014/main" id="{8D87A8FC-551F-4D50-AC83-9DB7957EB54E}"/>
              </a:ext>
            </a:extLst>
          </p:cNvPr>
          <p:cNvSpPr txBox="1"/>
          <p:nvPr/>
        </p:nvSpPr>
        <p:spPr>
          <a:xfrm>
            <a:off x="233265" y="6138041"/>
            <a:ext cx="3748142"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(Lean Mass ～ Diapause genotype + Sample Day)</a:t>
            </a:r>
          </a:p>
        </p:txBody>
      </p:sp>
      <p:sp>
        <p:nvSpPr>
          <p:cNvPr id="35" name="TextBox 34">
            <a:extLst>
              <a:ext uri="{FF2B5EF4-FFF2-40B4-BE49-F238E27FC236}">
                <a16:creationId xmlns:a16="http://schemas.microsoft.com/office/drawing/2014/main" id="{13BC9FE1-27D9-4325-A268-C1B2F85CBD00}"/>
              </a:ext>
            </a:extLst>
          </p:cNvPr>
          <p:cNvSpPr txBox="1"/>
          <p:nvPr/>
        </p:nvSpPr>
        <p:spPr>
          <a:xfrm>
            <a:off x="9366043" y="2579770"/>
            <a:ext cx="338554" cy="461665"/>
          </a:xfrm>
          <a:prstGeom prst="rect">
            <a:avLst/>
          </a:prstGeom>
          <a:noFill/>
        </p:spPr>
        <p:txBody>
          <a:bodyPr wrap="none" rtlCol="0">
            <a:spAutoFit/>
          </a:bodyPr>
          <a:lstStyle/>
          <a:p>
            <a:r>
              <a:rPr lang="en-US" sz="2400" b="1" dirty="0"/>
              <a:t>*</a:t>
            </a:r>
          </a:p>
        </p:txBody>
      </p:sp>
      <p:sp>
        <p:nvSpPr>
          <p:cNvPr id="36" name="TextBox 35">
            <a:extLst>
              <a:ext uri="{FF2B5EF4-FFF2-40B4-BE49-F238E27FC236}">
                <a16:creationId xmlns:a16="http://schemas.microsoft.com/office/drawing/2014/main" id="{D794C9FC-7E27-4386-9E5E-E831204FF15F}"/>
              </a:ext>
            </a:extLst>
          </p:cNvPr>
          <p:cNvSpPr txBox="1"/>
          <p:nvPr/>
        </p:nvSpPr>
        <p:spPr>
          <a:xfrm>
            <a:off x="7763264" y="1934887"/>
            <a:ext cx="3544112" cy="523220"/>
          </a:xfrm>
          <a:prstGeom prst="rect">
            <a:avLst/>
          </a:prstGeom>
          <a:noFill/>
        </p:spPr>
        <p:txBody>
          <a:bodyPr wrap="none" rtlCol="0">
            <a:spAutoFit/>
          </a:bodyPr>
          <a:lstStyle/>
          <a:p>
            <a:r>
              <a:rPr lang="en-US" sz="1400" dirty="0"/>
              <a:t>Diapause Genotype:</a:t>
            </a:r>
          </a:p>
          <a:p>
            <a:pPr marL="171450" indent="-171450">
              <a:buFont typeface="Arial" panose="020B0604020202020204" pitchFamily="34" charset="0"/>
              <a:buChar char="•"/>
            </a:pPr>
            <a:r>
              <a:rPr lang="en-US" sz="1400" dirty="0"/>
              <a:t>t-value= 2.450, </a:t>
            </a:r>
            <a:r>
              <a:rPr lang="en-US" sz="1400" dirty="0" err="1"/>
              <a:t>Df</a:t>
            </a:r>
            <a:r>
              <a:rPr lang="en-US" sz="1400" dirty="0"/>
              <a:t>= 10.737, p-value= 0.0328</a:t>
            </a:r>
          </a:p>
        </p:txBody>
      </p:sp>
    </p:spTree>
    <p:extLst>
      <p:ext uri="{BB962C8B-B14F-4D97-AF65-F5344CB8AC3E}">
        <p14:creationId xmlns:p14="http://schemas.microsoft.com/office/powerpoint/2010/main" val="10696114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95E94B4-B217-4760-9941-222CE13BE016}"/>
              </a:ext>
            </a:extLst>
          </p:cNvPr>
          <p:cNvSpPr txBox="1"/>
          <p:nvPr/>
        </p:nvSpPr>
        <p:spPr>
          <a:xfrm>
            <a:off x="276117" y="61685"/>
            <a:ext cx="11660499" cy="123745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r>
              <a:rPr lang="en-US" sz="5400" dirty="0"/>
              <a:t>More “space” for European corn borer</a:t>
            </a:r>
            <a:endParaRPr lang="en-US" sz="5400" dirty="0">
              <a:cs typeface="Calibri"/>
            </a:endParaRPr>
          </a:p>
        </p:txBody>
      </p:sp>
      <p:sp>
        <p:nvSpPr>
          <p:cNvPr id="2" name="TextBox 1">
            <a:extLst>
              <a:ext uri="{FF2B5EF4-FFF2-40B4-BE49-F238E27FC236}">
                <a16:creationId xmlns:a16="http://schemas.microsoft.com/office/drawing/2014/main" id="{D43C4340-F0DA-4091-A958-5076DB2D0D34}"/>
              </a:ext>
            </a:extLst>
          </p:cNvPr>
          <p:cNvSpPr txBox="1"/>
          <p:nvPr/>
        </p:nvSpPr>
        <p:spPr>
          <a:xfrm>
            <a:off x="85411" y="1770967"/>
            <a:ext cx="1435008" cy="830997"/>
          </a:xfrm>
          <a:prstGeom prst="rect">
            <a:avLst/>
          </a:prstGeom>
          <a:noFill/>
        </p:spPr>
        <p:txBody>
          <a:bodyPr wrap="none" rtlCol="0">
            <a:spAutoFit/>
          </a:bodyPr>
          <a:lstStyle/>
          <a:p>
            <a:r>
              <a:rPr lang="en-US" sz="4800" b="1" dirty="0"/>
              <a:t>2008</a:t>
            </a:r>
          </a:p>
        </p:txBody>
      </p:sp>
      <p:sp>
        <p:nvSpPr>
          <p:cNvPr id="10" name="TextBox 9">
            <a:extLst>
              <a:ext uri="{FF2B5EF4-FFF2-40B4-BE49-F238E27FC236}">
                <a16:creationId xmlns:a16="http://schemas.microsoft.com/office/drawing/2014/main" id="{A96AF3A6-5791-4E8A-B2AE-5E8A1B960F32}"/>
              </a:ext>
            </a:extLst>
          </p:cNvPr>
          <p:cNvSpPr txBox="1"/>
          <p:nvPr/>
        </p:nvSpPr>
        <p:spPr>
          <a:xfrm>
            <a:off x="6181411" y="1770967"/>
            <a:ext cx="1435008" cy="830997"/>
          </a:xfrm>
          <a:prstGeom prst="rect">
            <a:avLst/>
          </a:prstGeom>
          <a:noFill/>
        </p:spPr>
        <p:txBody>
          <a:bodyPr wrap="none" rtlCol="0">
            <a:spAutoFit/>
          </a:bodyPr>
          <a:lstStyle/>
          <a:p>
            <a:r>
              <a:rPr lang="en-US" sz="4800" b="1" dirty="0"/>
              <a:t>2100</a:t>
            </a:r>
          </a:p>
        </p:txBody>
      </p:sp>
    </p:spTree>
    <p:extLst>
      <p:ext uri="{BB962C8B-B14F-4D97-AF65-F5344CB8AC3E}">
        <p14:creationId xmlns:p14="http://schemas.microsoft.com/office/powerpoint/2010/main" val="190408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163380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4" name="Up Arrow Callout 13"/>
          <p:cNvSpPr/>
          <p:nvPr/>
        </p:nvSpPr>
        <p:spPr>
          <a:xfrm>
            <a:off x="876924" y="1645004"/>
            <a:ext cx="2907396" cy="4955821"/>
          </a:xfrm>
          <a:prstGeom prst="upArrowCallout">
            <a:avLst>
              <a:gd name="adj1" fmla="val 9958"/>
              <a:gd name="adj2" fmla="val 0"/>
              <a:gd name="adj3" fmla="val 50400"/>
              <a:gd name="adj4" fmla="val 9081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solidFill>
                  <a:schemeClr val="tx1"/>
                </a:solidFill>
              </a:rPr>
              <a:t>Diapause programming </a:t>
            </a:r>
            <a:r>
              <a:rPr lang="en-US" sz="3200" dirty="0"/>
              <a:t>and the </a:t>
            </a:r>
            <a:r>
              <a:rPr lang="en-US" sz="3200" b="1" u="sng" dirty="0">
                <a:solidFill>
                  <a:schemeClr val="tx1"/>
                </a:solidFill>
              </a:rPr>
              <a:t>long diapause </a:t>
            </a:r>
            <a:r>
              <a:rPr lang="en-US" sz="3200" dirty="0"/>
              <a:t>genotype lead to </a:t>
            </a:r>
            <a:r>
              <a:rPr lang="en-US" sz="3200" b="1" i="1" u="sng" dirty="0">
                <a:solidFill>
                  <a:schemeClr val="tx1"/>
                </a:solidFill>
              </a:rPr>
              <a:t>increased body mass</a:t>
            </a:r>
          </a:p>
        </p:txBody>
      </p:sp>
      <p:sp>
        <p:nvSpPr>
          <p:cNvPr id="16" name="Up Arrow Callout 15"/>
          <p:cNvSpPr/>
          <p:nvPr/>
        </p:nvSpPr>
        <p:spPr>
          <a:xfrm>
            <a:off x="4142508" y="3685309"/>
            <a:ext cx="6982691" cy="1677522"/>
          </a:xfrm>
          <a:prstGeom prst="upArrowCallout">
            <a:avLst>
              <a:gd name="adj1" fmla="val 9958"/>
              <a:gd name="adj2" fmla="val 0"/>
              <a:gd name="adj3" fmla="val 11325"/>
              <a:gd name="adj4" fmla="val 8867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During diapause the rate of lipid depletion </a:t>
            </a:r>
            <a:r>
              <a:rPr lang="en-US" sz="3200" b="1" i="1" u="sng" dirty="0"/>
              <a:t>MAY</a:t>
            </a:r>
            <a:r>
              <a:rPr lang="en-US" sz="3200" b="1" i="1" dirty="0"/>
              <a:t> </a:t>
            </a:r>
            <a:r>
              <a:rPr lang="en-US" sz="3200" dirty="0"/>
              <a:t>be directly related to diapause length</a:t>
            </a:r>
          </a:p>
        </p:txBody>
      </p:sp>
    </p:spTree>
    <p:extLst>
      <p:ext uri="{BB962C8B-B14F-4D97-AF65-F5344CB8AC3E}">
        <p14:creationId xmlns:p14="http://schemas.microsoft.com/office/powerpoint/2010/main" val="6828225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p:cNvSpPr/>
          <p:nvPr/>
        </p:nvSpPr>
        <p:spPr>
          <a:xfrm>
            <a:off x="5227314"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11C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5" name="Freeform 24"/>
          <p:cNvSpPr/>
          <p:nvPr/>
        </p:nvSpPr>
        <p:spPr>
          <a:xfrm>
            <a:off x="3981920"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7" name="Freeform 26"/>
          <p:cNvSpPr/>
          <p:nvPr/>
        </p:nvSpPr>
        <p:spPr>
          <a:xfrm>
            <a:off x="6472707" y="1771971"/>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1" name="Rectangle 20"/>
          <p:cNvSpPr/>
          <p:nvPr/>
        </p:nvSpPr>
        <p:spPr>
          <a:xfrm>
            <a:off x="953539" y="4098471"/>
            <a:ext cx="10298878" cy="2498273"/>
          </a:xfrm>
          <a:prstGeom prst="rect">
            <a:avLst/>
          </a:prstGeom>
        </p:spPr>
        <p:txBody>
          <a:bodyPr wrap="square">
            <a:normAutofit/>
          </a:bodyPr>
          <a:lstStyle/>
          <a:p>
            <a:pPr marL="285750" indent="-285750">
              <a:buFont typeface="Arial"/>
              <a:buChar char="•"/>
            </a:pPr>
            <a:r>
              <a:rPr lang="en-US" sz="3600" b="1" dirty="0">
                <a:cs typeface="Calibri"/>
              </a:rPr>
              <a:t>Could European corn borers do better as climate changes?</a:t>
            </a:r>
          </a:p>
          <a:p>
            <a:pPr marL="742950" lvl="1" indent="-285750">
              <a:buFont typeface="Arial"/>
              <a:buChar char="•"/>
            </a:pPr>
            <a:r>
              <a:rPr lang="en-US" sz="3600" dirty="0">
                <a:cs typeface="Calibri"/>
              </a:rPr>
              <a:t>Population Size</a:t>
            </a:r>
          </a:p>
        </p:txBody>
      </p:sp>
      <p:graphicFrame>
        <p:nvGraphicFramePr>
          <p:cNvPr id="41" name="Table 40">
            <a:extLst>
              <a:ext uri="{FF2B5EF4-FFF2-40B4-BE49-F238E27FC236}">
                <a16:creationId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val="20000"/>
                    </a:ext>
                  </a:extLst>
                </a:gridCol>
                <a:gridCol w="1018873">
                  <a:extLst>
                    <a:ext uri="{9D8B030D-6E8A-4147-A177-3AD203B41FA5}">
                      <a16:colId xmlns:a16="http://schemas.microsoft.com/office/drawing/2014/main" val="20001"/>
                    </a:ext>
                  </a:extLst>
                </a:gridCol>
                <a:gridCol w="1018873">
                  <a:extLst>
                    <a:ext uri="{9D8B030D-6E8A-4147-A177-3AD203B41FA5}">
                      <a16:colId xmlns:a16="http://schemas.microsoft.com/office/drawing/2014/main" val="20002"/>
                    </a:ext>
                  </a:extLst>
                </a:gridCol>
                <a:gridCol w="1018873">
                  <a:extLst>
                    <a:ext uri="{9D8B030D-6E8A-4147-A177-3AD203B41FA5}">
                      <a16:colId xmlns:a16="http://schemas.microsoft.com/office/drawing/2014/main" val="20003"/>
                    </a:ext>
                  </a:extLst>
                </a:gridCol>
                <a:gridCol w="1018873">
                  <a:extLst>
                    <a:ext uri="{9D8B030D-6E8A-4147-A177-3AD203B41FA5}">
                      <a16:colId xmlns:a16="http://schemas.microsoft.com/office/drawing/2014/main" val="20004"/>
                    </a:ext>
                  </a:extLst>
                </a:gridCol>
                <a:gridCol w="1018873">
                  <a:extLst>
                    <a:ext uri="{9D8B030D-6E8A-4147-A177-3AD203B41FA5}">
                      <a16:colId xmlns:a16="http://schemas.microsoft.com/office/drawing/2014/main" val="20005"/>
                    </a:ext>
                  </a:extLst>
                </a:gridCol>
                <a:gridCol w="1018873">
                  <a:extLst>
                    <a:ext uri="{9D8B030D-6E8A-4147-A177-3AD203B41FA5}">
                      <a16:colId xmlns:a16="http://schemas.microsoft.com/office/drawing/2014/main" val="20006"/>
                    </a:ext>
                  </a:extLst>
                </a:gridCol>
                <a:gridCol w="1018873">
                  <a:extLst>
                    <a:ext uri="{9D8B030D-6E8A-4147-A177-3AD203B41FA5}">
                      <a16:colId xmlns:a16="http://schemas.microsoft.com/office/drawing/2014/main" val="20007"/>
                    </a:ext>
                  </a:extLst>
                </a:gridCol>
                <a:gridCol w="1018873">
                  <a:extLst>
                    <a:ext uri="{9D8B030D-6E8A-4147-A177-3AD203B41FA5}">
                      <a16:colId xmlns:a16="http://schemas.microsoft.com/office/drawing/2014/main" val="20008"/>
                    </a:ext>
                  </a:extLst>
                </a:gridCol>
                <a:gridCol w="1018873">
                  <a:extLst>
                    <a:ext uri="{9D8B030D-6E8A-4147-A177-3AD203B41FA5}">
                      <a16:colId xmlns:a16="http://schemas.microsoft.com/office/drawing/2014/main" val="20009"/>
                    </a:ext>
                  </a:extLst>
                </a:gridCol>
                <a:gridCol w="1018873">
                  <a:extLst>
                    <a:ext uri="{9D8B030D-6E8A-4147-A177-3AD203B41FA5}">
                      <a16:colId xmlns:a16="http://schemas.microsoft.com/office/drawing/2014/main" val="20010"/>
                    </a:ext>
                  </a:extLst>
                </a:gridCol>
                <a:gridCol w="1018873">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7" name="Title 1">
            <a:extLst>
              <a:ext uri="{FF2B5EF4-FFF2-40B4-BE49-F238E27FC236}">
                <a16:creationId xmlns:a16="http://schemas.microsoft.com/office/drawing/2014/main" id="{F75467B7-64DE-4A80-8323-D66E442A0E2C}"/>
              </a:ext>
            </a:extLst>
          </p:cNvPr>
          <p:cNvSpPr>
            <a:spLocks noGrp="1"/>
          </p:cNvSpPr>
          <p:nvPr>
            <p:ph type="title"/>
          </p:nvPr>
        </p:nvSpPr>
        <p:spPr>
          <a:xfrm>
            <a:off x="1120876" y="176980"/>
            <a:ext cx="9870245" cy="1416357"/>
          </a:xfrm>
        </p:spPr>
        <p:txBody>
          <a:bodyPr>
            <a:normAutofit/>
          </a:bodyPr>
          <a:lstStyle/>
          <a:p>
            <a:r>
              <a:rPr lang="en-US" dirty="0"/>
              <a:t>How could populations increase?</a:t>
            </a:r>
          </a:p>
        </p:txBody>
      </p:sp>
    </p:spTree>
    <p:extLst>
      <p:ext uri="{BB962C8B-B14F-4D97-AF65-F5344CB8AC3E}">
        <p14:creationId xmlns:p14="http://schemas.microsoft.com/office/powerpoint/2010/main" val="4985389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7"/>
            <a:ext cx="4421321" cy="4353651"/>
          </a:xfrm>
        </p:spPr>
        <p:txBody>
          <a:bodyPr>
            <a:normAutofit/>
          </a:bodyPr>
          <a:lstStyle/>
          <a:p>
            <a:pPr>
              <a:lnSpc>
                <a:spcPct val="110000"/>
              </a:lnSpc>
            </a:pPr>
            <a:r>
              <a:rPr lang="en-US" sz="3200" dirty="0"/>
              <a:t>Metabolic rate is proportional to external temperatures</a:t>
            </a:r>
          </a:p>
          <a:p>
            <a:r>
              <a:rPr lang="en-US" sz="3200" dirty="0"/>
              <a:t>Increased metabolism increased cricket growth rates.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39562820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p:cNvSpPr/>
          <p:nvPr/>
        </p:nvSpPr>
        <p:spPr>
          <a:xfrm>
            <a:off x="5227314"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11C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5" name="Freeform 24"/>
          <p:cNvSpPr/>
          <p:nvPr/>
        </p:nvSpPr>
        <p:spPr>
          <a:xfrm>
            <a:off x="3981920"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7" name="Freeform 26"/>
          <p:cNvSpPr/>
          <p:nvPr/>
        </p:nvSpPr>
        <p:spPr>
          <a:xfrm>
            <a:off x="6472707" y="1771971"/>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1" name="Rectangle 20"/>
          <p:cNvSpPr/>
          <p:nvPr/>
        </p:nvSpPr>
        <p:spPr>
          <a:xfrm>
            <a:off x="953539" y="4098471"/>
            <a:ext cx="10298878" cy="2498273"/>
          </a:xfrm>
          <a:prstGeom prst="rect">
            <a:avLst/>
          </a:prstGeom>
        </p:spPr>
        <p:txBody>
          <a:bodyPr wrap="square">
            <a:normAutofit/>
          </a:bodyPr>
          <a:lstStyle/>
          <a:p>
            <a:pPr marL="285750" indent="-285750">
              <a:buFont typeface="Arial"/>
              <a:buChar char="•"/>
            </a:pPr>
            <a:r>
              <a:rPr lang="en-US" sz="3600" b="1" dirty="0">
                <a:cs typeface="Calibri"/>
              </a:rPr>
              <a:t>Could European corn borers do better as climate changes?</a:t>
            </a:r>
          </a:p>
          <a:p>
            <a:pPr marL="742950" lvl="1" indent="-285750">
              <a:buFont typeface="Arial"/>
              <a:buChar char="•"/>
            </a:pPr>
            <a:r>
              <a:rPr lang="en-US" sz="3600" dirty="0">
                <a:cs typeface="Calibri"/>
              </a:rPr>
              <a:t>Increased Voltinism</a:t>
            </a:r>
          </a:p>
        </p:txBody>
      </p:sp>
      <p:graphicFrame>
        <p:nvGraphicFramePr>
          <p:cNvPr id="41" name="Table 40">
            <a:extLst>
              <a:ext uri="{FF2B5EF4-FFF2-40B4-BE49-F238E27FC236}">
                <a16:creationId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val="20000"/>
                    </a:ext>
                  </a:extLst>
                </a:gridCol>
                <a:gridCol w="1018873">
                  <a:extLst>
                    <a:ext uri="{9D8B030D-6E8A-4147-A177-3AD203B41FA5}">
                      <a16:colId xmlns:a16="http://schemas.microsoft.com/office/drawing/2014/main" val="20001"/>
                    </a:ext>
                  </a:extLst>
                </a:gridCol>
                <a:gridCol w="1018873">
                  <a:extLst>
                    <a:ext uri="{9D8B030D-6E8A-4147-A177-3AD203B41FA5}">
                      <a16:colId xmlns:a16="http://schemas.microsoft.com/office/drawing/2014/main" val="20002"/>
                    </a:ext>
                  </a:extLst>
                </a:gridCol>
                <a:gridCol w="1018873">
                  <a:extLst>
                    <a:ext uri="{9D8B030D-6E8A-4147-A177-3AD203B41FA5}">
                      <a16:colId xmlns:a16="http://schemas.microsoft.com/office/drawing/2014/main" val="20003"/>
                    </a:ext>
                  </a:extLst>
                </a:gridCol>
                <a:gridCol w="1018873">
                  <a:extLst>
                    <a:ext uri="{9D8B030D-6E8A-4147-A177-3AD203B41FA5}">
                      <a16:colId xmlns:a16="http://schemas.microsoft.com/office/drawing/2014/main" val="20004"/>
                    </a:ext>
                  </a:extLst>
                </a:gridCol>
                <a:gridCol w="1018873">
                  <a:extLst>
                    <a:ext uri="{9D8B030D-6E8A-4147-A177-3AD203B41FA5}">
                      <a16:colId xmlns:a16="http://schemas.microsoft.com/office/drawing/2014/main" val="20005"/>
                    </a:ext>
                  </a:extLst>
                </a:gridCol>
                <a:gridCol w="1018873">
                  <a:extLst>
                    <a:ext uri="{9D8B030D-6E8A-4147-A177-3AD203B41FA5}">
                      <a16:colId xmlns:a16="http://schemas.microsoft.com/office/drawing/2014/main" val="20006"/>
                    </a:ext>
                  </a:extLst>
                </a:gridCol>
                <a:gridCol w="1018873">
                  <a:extLst>
                    <a:ext uri="{9D8B030D-6E8A-4147-A177-3AD203B41FA5}">
                      <a16:colId xmlns:a16="http://schemas.microsoft.com/office/drawing/2014/main" val="20007"/>
                    </a:ext>
                  </a:extLst>
                </a:gridCol>
                <a:gridCol w="1018873">
                  <a:extLst>
                    <a:ext uri="{9D8B030D-6E8A-4147-A177-3AD203B41FA5}">
                      <a16:colId xmlns:a16="http://schemas.microsoft.com/office/drawing/2014/main" val="20008"/>
                    </a:ext>
                  </a:extLst>
                </a:gridCol>
                <a:gridCol w="1018873">
                  <a:extLst>
                    <a:ext uri="{9D8B030D-6E8A-4147-A177-3AD203B41FA5}">
                      <a16:colId xmlns:a16="http://schemas.microsoft.com/office/drawing/2014/main" val="20009"/>
                    </a:ext>
                  </a:extLst>
                </a:gridCol>
                <a:gridCol w="1018873">
                  <a:extLst>
                    <a:ext uri="{9D8B030D-6E8A-4147-A177-3AD203B41FA5}">
                      <a16:colId xmlns:a16="http://schemas.microsoft.com/office/drawing/2014/main" val="20010"/>
                    </a:ext>
                  </a:extLst>
                </a:gridCol>
                <a:gridCol w="1018873">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7" name="Title 1">
            <a:extLst>
              <a:ext uri="{FF2B5EF4-FFF2-40B4-BE49-F238E27FC236}">
                <a16:creationId xmlns:a16="http://schemas.microsoft.com/office/drawing/2014/main" id="{F75467B7-64DE-4A80-8323-D66E442A0E2C}"/>
              </a:ext>
            </a:extLst>
          </p:cNvPr>
          <p:cNvSpPr>
            <a:spLocks noGrp="1"/>
          </p:cNvSpPr>
          <p:nvPr>
            <p:ph type="title"/>
          </p:nvPr>
        </p:nvSpPr>
        <p:spPr>
          <a:xfrm>
            <a:off x="1120876" y="176980"/>
            <a:ext cx="9870245" cy="1416357"/>
          </a:xfrm>
        </p:spPr>
        <p:txBody>
          <a:bodyPr>
            <a:normAutofit/>
          </a:bodyPr>
          <a:lstStyle/>
          <a:p>
            <a:r>
              <a:rPr lang="en-US" dirty="0"/>
              <a:t>Increased Population Range</a:t>
            </a:r>
          </a:p>
        </p:txBody>
      </p:sp>
    </p:spTree>
    <p:extLst>
      <p:ext uri="{BB962C8B-B14F-4D97-AF65-F5344CB8AC3E}">
        <p14:creationId xmlns:p14="http://schemas.microsoft.com/office/powerpoint/2010/main" val="1374703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val="20000"/>
                    </a:ext>
                  </a:extLst>
                </a:gridCol>
                <a:gridCol w="1018536">
                  <a:extLst>
                    <a:ext uri="{9D8B030D-6E8A-4147-A177-3AD203B41FA5}">
                      <a16:colId xmlns:a16="http://schemas.microsoft.com/office/drawing/2014/main" val="20001"/>
                    </a:ext>
                  </a:extLst>
                </a:gridCol>
                <a:gridCol w="1018536">
                  <a:extLst>
                    <a:ext uri="{9D8B030D-6E8A-4147-A177-3AD203B41FA5}">
                      <a16:colId xmlns:a16="http://schemas.microsoft.com/office/drawing/2014/main" val="20002"/>
                    </a:ext>
                  </a:extLst>
                </a:gridCol>
                <a:gridCol w="1018536">
                  <a:extLst>
                    <a:ext uri="{9D8B030D-6E8A-4147-A177-3AD203B41FA5}">
                      <a16:colId xmlns:a16="http://schemas.microsoft.com/office/drawing/2014/main" val="20003"/>
                    </a:ext>
                  </a:extLst>
                </a:gridCol>
                <a:gridCol w="1018536">
                  <a:extLst>
                    <a:ext uri="{9D8B030D-6E8A-4147-A177-3AD203B41FA5}">
                      <a16:colId xmlns:a16="http://schemas.microsoft.com/office/drawing/2014/main" val="20004"/>
                    </a:ext>
                  </a:extLst>
                </a:gridCol>
                <a:gridCol w="1018536">
                  <a:extLst>
                    <a:ext uri="{9D8B030D-6E8A-4147-A177-3AD203B41FA5}">
                      <a16:colId xmlns:a16="http://schemas.microsoft.com/office/drawing/2014/main" val="20005"/>
                    </a:ext>
                  </a:extLst>
                </a:gridCol>
                <a:gridCol w="1018536">
                  <a:extLst>
                    <a:ext uri="{9D8B030D-6E8A-4147-A177-3AD203B41FA5}">
                      <a16:colId xmlns:a16="http://schemas.microsoft.com/office/drawing/2014/main" val="20006"/>
                    </a:ext>
                  </a:extLst>
                </a:gridCol>
                <a:gridCol w="1018536">
                  <a:extLst>
                    <a:ext uri="{9D8B030D-6E8A-4147-A177-3AD203B41FA5}">
                      <a16:colId xmlns:a16="http://schemas.microsoft.com/office/drawing/2014/main" val="20007"/>
                    </a:ext>
                  </a:extLst>
                </a:gridCol>
                <a:gridCol w="1018536">
                  <a:extLst>
                    <a:ext uri="{9D8B030D-6E8A-4147-A177-3AD203B41FA5}">
                      <a16:colId xmlns:a16="http://schemas.microsoft.com/office/drawing/2014/main" val="20008"/>
                    </a:ext>
                  </a:extLst>
                </a:gridCol>
                <a:gridCol w="1018536">
                  <a:extLst>
                    <a:ext uri="{9D8B030D-6E8A-4147-A177-3AD203B41FA5}">
                      <a16:colId xmlns:a16="http://schemas.microsoft.com/office/drawing/2014/main" val="20009"/>
                    </a:ext>
                  </a:extLst>
                </a:gridCol>
                <a:gridCol w="1018536">
                  <a:extLst>
                    <a:ext uri="{9D8B030D-6E8A-4147-A177-3AD203B41FA5}">
                      <a16:colId xmlns:a16="http://schemas.microsoft.com/office/drawing/2014/main" val="20010"/>
                    </a:ext>
                  </a:extLst>
                </a:gridCol>
                <a:gridCol w="1018536">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pic>
        <p:nvPicPr>
          <p:cNvPr id="2" name="Picture 1">
            <a:extLst>
              <a:ext uri="{FF2B5EF4-FFF2-40B4-BE49-F238E27FC236}">
                <a16:creationId xmlns:a16="http://schemas.microsoft.com/office/drawing/2014/main"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a16="http://schemas.microsoft.com/office/drawing/2014/main"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a16="http://schemas.microsoft.com/office/drawing/2014/main"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a16="http://schemas.microsoft.com/office/drawing/2014/main"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a16="http://schemas.microsoft.com/office/drawing/2014/main"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a16="http://schemas.microsoft.com/office/drawing/2014/main"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125667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016099" y="207870"/>
            <a:ext cx="5881384" cy="4151915"/>
            <a:chOff x="6175937" y="514874"/>
            <a:chExt cx="5355264" cy="3341389"/>
          </a:xfrm>
        </p:grpSpPr>
        <p:sp>
          <p:nvSpPr>
            <p:cNvPr id="34" name="Cloud Callout 33"/>
            <p:cNvSpPr/>
            <p:nvPr/>
          </p:nvSpPr>
          <p:spPr>
            <a:xfrm>
              <a:off x="6175937" y="551430"/>
              <a:ext cx="5355264" cy="3223127"/>
            </a:xfrm>
            <a:prstGeom prst="cloudCallout">
              <a:avLst>
                <a:gd name="adj1" fmla="val -70024"/>
                <a:gd name="adj2" fmla="val 25290"/>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 name="TextBox 34"/>
            <p:cNvSpPr txBox="1"/>
            <p:nvPr/>
          </p:nvSpPr>
          <p:spPr>
            <a:xfrm>
              <a:off x="6680658" y="1912758"/>
              <a:ext cx="446567" cy="646331"/>
            </a:xfrm>
            <a:prstGeom prst="rect">
              <a:avLst/>
            </a:prstGeom>
            <a:noFill/>
          </p:spPr>
          <p:txBody>
            <a:bodyPr wrap="square" rtlCol="0">
              <a:spAutoFit/>
            </a:bodyPr>
            <a:lstStyle/>
            <a:p>
              <a:r>
                <a:rPr lang="en-US" sz="3600" b="1" dirty="0"/>
                <a:t>?</a:t>
              </a:r>
            </a:p>
          </p:txBody>
        </p:sp>
        <p:sp>
          <p:nvSpPr>
            <p:cNvPr id="36" name="TextBox 35"/>
            <p:cNvSpPr txBox="1"/>
            <p:nvPr/>
          </p:nvSpPr>
          <p:spPr>
            <a:xfrm rot="1985091">
              <a:off x="8467123" y="1992508"/>
              <a:ext cx="446567" cy="646331"/>
            </a:xfrm>
            <a:prstGeom prst="rect">
              <a:avLst/>
            </a:prstGeom>
            <a:noFill/>
          </p:spPr>
          <p:txBody>
            <a:bodyPr wrap="square" rtlCol="0">
              <a:spAutoFit/>
            </a:bodyPr>
            <a:lstStyle/>
            <a:p>
              <a:r>
                <a:rPr lang="en-US" sz="3600" b="1"/>
                <a:t>?</a:t>
              </a:r>
            </a:p>
          </p:txBody>
        </p:sp>
        <p:sp>
          <p:nvSpPr>
            <p:cNvPr id="37" name="TextBox 36"/>
            <p:cNvSpPr txBox="1"/>
            <p:nvPr/>
          </p:nvSpPr>
          <p:spPr>
            <a:xfrm rot="20213776">
              <a:off x="7012842" y="1116952"/>
              <a:ext cx="446567" cy="646331"/>
            </a:xfrm>
            <a:prstGeom prst="rect">
              <a:avLst/>
            </a:prstGeom>
            <a:noFill/>
          </p:spPr>
          <p:txBody>
            <a:bodyPr wrap="square" rtlCol="0">
              <a:spAutoFit/>
            </a:bodyPr>
            <a:lstStyle/>
            <a:p>
              <a:r>
                <a:rPr lang="en-US" sz="3600" b="1" dirty="0"/>
                <a:t>?</a:t>
              </a:r>
            </a:p>
          </p:txBody>
        </p:sp>
        <p:sp>
          <p:nvSpPr>
            <p:cNvPr id="38" name="TextBox 37"/>
            <p:cNvSpPr txBox="1"/>
            <p:nvPr/>
          </p:nvSpPr>
          <p:spPr>
            <a:xfrm>
              <a:off x="7727377" y="1205553"/>
              <a:ext cx="446567" cy="646331"/>
            </a:xfrm>
            <a:prstGeom prst="rect">
              <a:avLst/>
            </a:prstGeom>
            <a:noFill/>
          </p:spPr>
          <p:txBody>
            <a:bodyPr wrap="square" rtlCol="0">
              <a:spAutoFit/>
            </a:bodyPr>
            <a:lstStyle/>
            <a:p>
              <a:r>
                <a:rPr lang="en-US" sz="3600" b="1" dirty="0"/>
                <a:t>?</a:t>
              </a:r>
            </a:p>
          </p:txBody>
        </p:sp>
        <p:sp>
          <p:nvSpPr>
            <p:cNvPr id="39" name="TextBox 38"/>
            <p:cNvSpPr txBox="1"/>
            <p:nvPr/>
          </p:nvSpPr>
          <p:spPr>
            <a:xfrm rot="1370916">
              <a:off x="8417737" y="1032085"/>
              <a:ext cx="446567" cy="646331"/>
            </a:xfrm>
            <a:prstGeom prst="rect">
              <a:avLst/>
            </a:prstGeom>
            <a:noFill/>
          </p:spPr>
          <p:txBody>
            <a:bodyPr wrap="square" rtlCol="0">
              <a:spAutoFit/>
            </a:bodyPr>
            <a:lstStyle/>
            <a:p>
              <a:r>
                <a:rPr lang="en-US" sz="3600" b="1"/>
                <a:t>?</a:t>
              </a:r>
            </a:p>
          </p:txBody>
        </p:sp>
        <p:pic>
          <p:nvPicPr>
            <p:cNvPr id="40" name="Picture 39"/>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ackgroundRemoval t="0" b="100000" l="0" r="100000">
                          <a14:foregroundMark x1="54444" y1="77673" x2="54444" y2="77673"/>
                          <a14:foregroundMark x1="54444" y1="71384" x2="54444" y2="71384"/>
                          <a14:foregroundMark x1="77037" y1="83019" x2="77037" y2="83019"/>
                          <a14:foregroundMark x1="75370" y1="71384" x2="75370" y2="71384"/>
                          <a14:foregroundMark x1="38333" y1="11635" x2="38333" y2="11635"/>
                          <a14:foregroundMark x1="81667" y1="70755" x2="81667" y2="70755"/>
                          <a14:foregroundMark x1="81481" y1="75157" x2="81481" y2="75157"/>
                        </a14:backgroundRemoval>
                      </a14:imgEffect>
                      <a14:imgEffect>
                        <a14:colorTemperature colorTemp="59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6661631" y="1878788"/>
              <a:ext cx="2682200" cy="1423342"/>
            </a:xfrm>
            <a:prstGeom prst="rect">
              <a:avLst/>
            </a:prstGeom>
          </p:spPr>
        </p:pic>
        <p:sp>
          <p:nvSpPr>
            <p:cNvPr id="41" name="TextBox 40"/>
            <p:cNvSpPr txBox="1"/>
            <p:nvPr/>
          </p:nvSpPr>
          <p:spPr>
            <a:xfrm rot="20698650">
              <a:off x="8570708" y="3209932"/>
              <a:ext cx="446567" cy="646331"/>
            </a:xfrm>
            <a:prstGeom prst="rect">
              <a:avLst/>
            </a:prstGeom>
            <a:noFill/>
          </p:spPr>
          <p:txBody>
            <a:bodyPr wrap="square" rtlCol="0">
              <a:spAutoFit/>
            </a:bodyPr>
            <a:lstStyle/>
            <a:p>
              <a:r>
                <a:rPr lang="en-US" sz="3600" b="1"/>
                <a:t>?</a:t>
              </a:r>
            </a:p>
          </p:txBody>
        </p:sp>
        <p:sp>
          <p:nvSpPr>
            <p:cNvPr id="42" name="TextBox 41"/>
            <p:cNvSpPr txBox="1"/>
            <p:nvPr/>
          </p:nvSpPr>
          <p:spPr>
            <a:xfrm>
              <a:off x="10267493" y="514874"/>
              <a:ext cx="446567" cy="646331"/>
            </a:xfrm>
            <a:prstGeom prst="rect">
              <a:avLst/>
            </a:prstGeom>
            <a:noFill/>
          </p:spPr>
          <p:txBody>
            <a:bodyPr wrap="square" rtlCol="0">
              <a:spAutoFit/>
            </a:bodyPr>
            <a:lstStyle/>
            <a:p>
              <a:r>
                <a:rPr lang="en-US" sz="3600" b="1"/>
                <a:t>?</a:t>
              </a:r>
            </a:p>
          </p:txBody>
        </p:sp>
        <p:pic>
          <p:nvPicPr>
            <p:cNvPr id="43" name="Content Placeholder 5"/>
            <p:cNvPicPr>
              <a:picLocks noChangeAspect="1"/>
            </p:cNvPicPr>
            <p:nvPr/>
          </p:nvPicPr>
          <p:blipFill>
            <a:blip r:embed="rId4" cstate="print">
              <a:duotone>
                <a:prstClr val="black"/>
                <a:schemeClr val="accent6">
                  <a:tint val="45000"/>
                  <a:satMod val="400000"/>
                </a:schemeClr>
              </a:duotone>
              <a:extLst>
                <a:ext uri="{BEBA8EAE-BF5A-486C-A8C5-ECC9F3942E4B}">
                  <a14:imgProps xmlns:a14="http://schemas.microsoft.com/office/drawing/2010/main">
                    <a14:imgLayer r:embed="rId5">
                      <a14:imgEffect>
                        <a14:backgroundRemoval t="0" b="100000" l="0" r="100000">
                          <a14:foregroundMark x1="41515" y1="40455" x2="41515" y2="40455"/>
                        </a14:backgroundRemoval>
                      </a14:imgEffect>
                    </a14:imgLayer>
                  </a14:imgProps>
                </a:ext>
                <a:ext uri="{28A0092B-C50C-407E-A947-70E740481C1C}">
                  <a14:useLocalDpi xmlns:a14="http://schemas.microsoft.com/office/drawing/2010/main" val="0"/>
                </a:ext>
              </a:extLst>
            </a:blip>
            <a:stretch>
              <a:fillRect/>
            </a:stretch>
          </p:blipFill>
          <p:spPr>
            <a:xfrm>
              <a:off x="8793992" y="917169"/>
              <a:ext cx="1982666" cy="1982666"/>
            </a:xfrm>
            <a:prstGeom prst="rect">
              <a:avLst/>
            </a:prstGeom>
          </p:spPr>
        </p:pic>
        <p:sp>
          <p:nvSpPr>
            <p:cNvPr id="44" name="TextBox 43"/>
            <p:cNvSpPr txBox="1"/>
            <p:nvPr/>
          </p:nvSpPr>
          <p:spPr>
            <a:xfrm rot="20213776">
              <a:off x="9315769" y="2643887"/>
              <a:ext cx="446567" cy="646331"/>
            </a:xfrm>
            <a:prstGeom prst="rect">
              <a:avLst/>
            </a:prstGeom>
            <a:noFill/>
          </p:spPr>
          <p:txBody>
            <a:bodyPr wrap="square" rtlCol="0">
              <a:spAutoFit/>
            </a:bodyPr>
            <a:lstStyle/>
            <a:p>
              <a:r>
                <a:rPr lang="en-US" sz="3600" b="1" dirty="0"/>
                <a:t>?</a:t>
              </a:r>
            </a:p>
          </p:txBody>
        </p:sp>
        <p:sp>
          <p:nvSpPr>
            <p:cNvPr id="45" name="TextBox 44"/>
            <p:cNvSpPr txBox="1"/>
            <p:nvPr/>
          </p:nvSpPr>
          <p:spPr>
            <a:xfrm>
              <a:off x="10030304" y="2732488"/>
              <a:ext cx="446567" cy="646331"/>
            </a:xfrm>
            <a:prstGeom prst="rect">
              <a:avLst/>
            </a:prstGeom>
            <a:noFill/>
          </p:spPr>
          <p:txBody>
            <a:bodyPr wrap="square" rtlCol="0">
              <a:spAutoFit/>
            </a:bodyPr>
            <a:lstStyle/>
            <a:p>
              <a:r>
                <a:rPr lang="en-US" sz="3600" b="1" dirty="0"/>
                <a:t>?</a:t>
              </a:r>
            </a:p>
          </p:txBody>
        </p:sp>
        <p:sp>
          <p:nvSpPr>
            <p:cNvPr id="46" name="TextBox 45"/>
            <p:cNvSpPr txBox="1"/>
            <p:nvPr/>
          </p:nvSpPr>
          <p:spPr>
            <a:xfrm>
              <a:off x="9099278" y="551431"/>
              <a:ext cx="446567" cy="646331"/>
            </a:xfrm>
            <a:prstGeom prst="rect">
              <a:avLst/>
            </a:prstGeom>
            <a:noFill/>
          </p:spPr>
          <p:txBody>
            <a:bodyPr wrap="square" rtlCol="0">
              <a:spAutoFit/>
            </a:bodyPr>
            <a:lstStyle/>
            <a:p>
              <a:r>
                <a:rPr lang="en-US" sz="3600" b="1"/>
                <a:t>?</a:t>
              </a:r>
            </a:p>
          </p:txBody>
        </p:sp>
        <p:sp>
          <p:nvSpPr>
            <p:cNvPr id="47" name="TextBox 46"/>
            <p:cNvSpPr txBox="1"/>
            <p:nvPr/>
          </p:nvSpPr>
          <p:spPr>
            <a:xfrm>
              <a:off x="10822941" y="1791079"/>
              <a:ext cx="446567" cy="646331"/>
            </a:xfrm>
            <a:prstGeom prst="rect">
              <a:avLst/>
            </a:prstGeom>
            <a:noFill/>
          </p:spPr>
          <p:txBody>
            <a:bodyPr wrap="square" rtlCol="0">
              <a:spAutoFit/>
            </a:bodyPr>
            <a:lstStyle/>
            <a:p>
              <a:r>
                <a:rPr lang="en-US" sz="3600" b="1"/>
                <a:t>?</a:t>
              </a:r>
            </a:p>
          </p:txBody>
        </p:sp>
        <p:sp>
          <p:nvSpPr>
            <p:cNvPr id="48" name="TextBox 47"/>
            <p:cNvSpPr txBox="1"/>
            <p:nvPr/>
          </p:nvSpPr>
          <p:spPr>
            <a:xfrm>
              <a:off x="10680383" y="1124738"/>
              <a:ext cx="446567" cy="646331"/>
            </a:xfrm>
            <a:prstGeom prst="rect">
              <a:avLst/>
            </a:prstGeom>
            <a:noFill/>
          </p:spPr>
          <p:txBody>
            <a:bodyPr wrap="square" rtlCol="0">
              <a:spAutoFit/>
            </a:bodyPr>
            <a:lstStyle/>
            <a:p>
              <a:r>
                <a:rPr lang="en-US" sz="3600" b="1"/>
                <a:t>?</a:t>
              </a:r>
            </a:p>
          </p:txBody>
        </p:sp>
      </p:grpSp>
      <p:pic>
        <p:nvPicPr>
          <p:cNvPr id="49" name="Picture 48"/>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flipH="1">
            <a:off x="954596" y="3252968"/>
            <a:ext cx="4359924" cy="1510174"/>
          </a:xfrm>
          <a:prstGeom prst="rect">
            <a:avLst/>
          </a:prstGeom>
        </p:spPr>
      </p:pic>
      <p:sp>
        <p:nvSpPr>
          <p:cNvPr id="7" name="Title 6"/>
          <p:cNvSpPr>
            <a:spLocks noGrp="1"/>
          </p:cNvSpPr>
          <p:nvPr>
            <p:ph type="title"/>
          </p:nvPr>
        </p:nvSpPr>
        <p:spPr>
          <a:xfrm>
            <a:off x="190897" y="5302882"/>
            <a:ext cx="8008746" cy="1325563"/>
          </a:xfrm>
        </p:spPr>
        <p:txBody>
          <a:bodyPr>
            <a:normAutofit fontScale="90000"/>
          </a:bodyPr>
          <a:lstStyle/>
          <a:p>
            <a:r>
              <a:rPr lang="en-US" sz="5400" dirty="0"/>
              <a:t>What season is it?</a:t>
            </a:r>
            <a:br>
              <a:rPr lang="en-US" sz="5400" dirty="0"/>
            </a:br>
            <a:r>
              <a:rPr lang="en-US" sz="5400" dirty="0"/>
              <a:t>Should I prepare for diapause?</a:t>
            </a:r>
          </a:p>
        </p:txBody>
      </p:sp>
    </p:spTree>
    <p:extLst>
      <p:ext uri="{BB962C8B-B14F-4D97-AF65-F5344CB8AC3E}">
        <p14:creationId xmlns:p14="http://schemas.microsoft.com/office/powerpoint/2010/main" val="112867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3518287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does diapause onset look like?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2222735"/>
            <a:ext cx="3653231" cy="264301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877" y="2222095"/>
            <a:ext cx="3655023" cy="2644306"/>
          </a:xfrm>
          <a:prstGeom prst="rect">
            <a:avLst/>
          </a:prstGeom>
        </p:spPr>
      </p:pic>
      <p:sp>
        <p:nvSpPr>
          <p:cNvPr id="6" name="TextBox 5"/>
          <p:cNvSpPr txBox="1"/>
          <p:nvPr/>
        </p:nvSpPr>
        <p:spPr>
          <a:xfrm>
            <a:off x="2982056" y="1809337"/>
            <a:ext cx="1367682" cy="461665"/>
          </a:xfrm>
          <a:prstGeom prst="rect">
            <a:avLst/>
          </a:prstGeom>
          <a:noFill/>
        </p:spPr>
        <p:txBody>
          <a:bodyPr wrap="none" rtlCol="0">
            <a:spAutoFit/>
          </a:bodyPr>
          <a:lstStyle/>
          <a:p>
            <a:r>
              <a:rPr lang="en-US" sz="2400" b="1" dirty="0"/>
              <a:t>Diapause</a:t>
            </a:r>
          </a:p>
        </p:txBody>
      </p:sp>
      <p:sp>
        <p:nvSpPr>
          <p:cNvPr id="7" name="TextBox 6"/>
          <p:cNvSpPr txBox="1"/>
          <p:nvPr/>
        </p:nvSpPr>
        <p:spPr>
          <a:xfrm>
            <a:off x="6722194" y="1894960"/>
            <a:ext cx="1965603" cy="461665"/>
          </a:xfrm>
          <a:prstGeom prst="rect">
            <a:avLst/>
          </a:prstGeom>
          <a:noFill/>
        </p:spPr>
        <p:txBody>
          <a:bodyPr wrap="none" rtlCol="0">
            <a:spAutoFit/>
          </a:bodyPr>
          <a:lstStyle/>
          <a:p>
            <a:r>
              <a:rPr lang="en-US" sz="2400" b="1"/>
              <a:t>Non-diapause</a:t>
            </a:r>
            <a:endParaRPr lang="en-US" sz="2400" b="1" dirty="0"/>
          </a:p>
        </p:txBody>
      </p:sp>
    </p:spTree>
    <p:extLst>
      <p:ext uri="{BB962C8B-B14F-4D97-AF65-F5344CB8AC3E}">
        <p14:creationId xmlns:p14="http://schemas.microsoft.com/office/powerpoint/2010/main" val="76357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ACC04E55-0995-4251-B552-689B01C8FF2F}"/>
              </a:ext>
            </a:extLst>
          </p:cNvPr>
          <p:cNvSpPr/>
          <p:nvPr/>
        </p:nvSpPr>
        <p:spPr>
          <a:xfrm>
            <a:off x="5105400" y="2886075"/>
            <a:ext cx="676275" cy="302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4CC9ABA-4762-4523-A1A1-980531B88333}"/>
              </a:ext>
            </a:extLst>
          </p:cNvPr>
          <p:cNvSpPr/>
          <p:nvPr/>
        </p:nvSpPr>
        <p:spPr>
          <a:xfrm>
            <a:off x="7534275" y="2886075"/>
            <a:ext cx="676275" cy="302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C5D002B-FCF2-4F0B-9ED9-1A0D188A28E3}"/>
              </a:ext>
            </a:extLst>
          </p:cNvPr>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Phenotype and Diapause:</a:t>
            </a:r>
          </a:p>
          <a:p>
            <a:pPr marL="1309688" indent="-742950" algn="ctr">
              <a:lnSpc>
                <a:spcPct val="150000"/>
              </a:lnSpc>
              <a:buFont typeface="+mj-lt"/>
              <a:buAutoNum type="arabicPeriod"/>
              <a:tabLst>
                <a:tab pos="11366500" algn="l"/>
              </a:tabLst>
            </a:pPr>
            <a:r>
              <a:rPr lang="en-US" sz="4000" dirty="0">
                <a:solidFill>
                  <a:schemeClr val="tx1"/>
                </a:solidFill>
              </a:rPr>
              <a:t>Are shallow diapause actually in diapause?</a:t>
            </a:r>
          </a:p>
          <a:p>
            <a:pPr marL="1309688" indent="-742950" algn="ctr">
              <a:lnSpc>
                <a:spcPct val="150000"/>
              </a:lnSpc>
              <a:buFont typeface="+mj-lt"/>
              <a:buAutoNum type="arabicPeriod"/>
              <a:tabLst>
                <a:tab pos="11366500" algn="l"/>
              </a:tabLst>
            </a:pPr>
            <a:r>
              <a:rPr lang="en-US" sz="4000" dirty="0">
                <a:solidFill>
                  <a:schemeClr val="tx1"/>
                </a:solidFill>
              </a:rPr>
              <a:t>How can I remove larvae in shallow diapause from population?</a:t>
            </a:r>
          </a:p>
        </p:txBody>
      </p:sp>
      <p:sp>
        <p:nvSpPr>
          <p:cNvPr id="5" name="Rectangle 4"/>
          <p:cNvSpPr/>
          <p:nvPr/>
        </p:nvSpPr>
        <p:spPr>
          <a:xfrm>
            <a:off x="4767943" y="6074229"/>
            <a:ext cx="3216728" cy="391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36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E37908D7-9AAD-4912-ACF8-AE974CA0D79B}"/>
              </a:ext>
            </a:extLst>
          </p:cNvPr>
          <p:cNvGraphicFramePr/>
          <p:nvPr>
            <p:extLst/>
          </p:nvPr>
        </p:nvGraphicFramePr>
        <p:xfrm>
          <a:off x="742951" y="0"/>
          <a:ext cx="10487024"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61901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04615" y="4676742"/>
            <a:ext cx="6376067" cy="1569660"/>
          </a:xfrm>
          <a:prstGeom prst="rect">
            <a:avLst/>
          </a:prstGeom>
          <a:noFill/>
        </p:spPr>
        <p:txBody>
          <a:bodyPr wrap="square" rtlCol="0">
            <a:spAutoFit/>
          </a:bodyPr>
          <a:lstStyle/>
          <a:p>
            <a:r>
              <a:rPr lang="en-US" sz="3200" b="1" u="sng" dirty="0"/>
              <a:t>Dormancy:</a:t>
            </a:r>
          </a:p>
          <a:p>
            <a:pPr marL="285750" indent="-285750">
              <a:buFont typeface="Arial" charset="0"/>
              <a:buChar char="•"/>
            </a:pPr>
            <a:r>
              <a:rPr lang="en-US" sz="3200" dirty="0"/>
              <a:t>Major physiological changes</a:t>
            </a:r>
          </a:p>
          <a:p>
            <a:pPr marL="285750" indent="-285750">
              <a:buFont typeface="Arial" charset="0"/>
              <a:buChar char="•"/>
            </a:pPr>
            <a:r>
              <a:rPr lang="en-US" sz="3200" dirty="0"/>
              <a:t>Altered life history trajectory</a:t>
            </a:r>
          </a:p>
        </p:txBody>
      </p:sp>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B424B89-85FC-44CD-BAC5-BC5934578D2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906077" y="3185512"/>
            <a:ext cx="2744737" cy="1102705"/>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6368" y="3185512"/>
            <a:ext cx="3174335" cy="2746069"/>
          </a:xfrm>
          <a:prstGeom prst="rect">
            <a:avLst/>
          </a:prstGeom>
        </p:spPr>
      </p:pic>
      <p:pic>
        <p:nvPicPr>
          <p:cNvPr id="9" name="Picture 8"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8085" y="2936869"/>
            <a:ext cx="2283988" cy="1975843"/>
          </a:xfrm>
          <a:prstGeom prst="rect">
            <a:avLst/>
          </a:prstGeom>
        </p:spPr>
      </p:pic>
      <p:sp>
        <p:nvSpPr>
          <p:cNvPr id="10" name="Rectangle 9">
            <a:extLst>
              <a:ext uri="{FF2B5EF4-FFF2-40B4-BE49-F238E27FC236}">
                <a16:creationId xmlns:a16="http://schemas.microsoft.com/office/drawing/2014/main" id="{76E98C5F-03AE-4A2B-AFBF-D8651510A140}"/>
              </a:ext>
            </a:extLst>
          </p:cNvPr>
          <p:cNvSpPr/>
          <p:nvPr/>
        </p:nvSpPr>
        <p:spPr>
          <a:xfrm rot="16036543">
            <a:off x="176902" y="2888252"/>
            <a:ext cx="1430645" cy="1308699"/>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 name="Picture 1"/>
          <p:cNvPicPr>
            <a:picLocks noChangeAspect="1"/>
          </p:cNvPicPr>
          <p:nvPr/>
        </p:nvPicPr>
        <p:blipFill>
          <a:blip r:embed="rId7"/>
          <a:stretch>
            <a:fillRect/>
          </a:stretch>
        </p:blipFill>
        <p:spPr>
          <a:xfrm flipH="1">
            <a:off x="8742417" y="2936869"/>
            <a:ext cx="1915851" cy="1915851"/>
          </a:xfrm>
          <a:prstGeom prst="rect">
            <a:avLst/>
          </a:prstGeom>
        </p:spPr>
      </p:pic>
      <p:sp>
        <p:nvSpPr>
          <p:cNvPr id="3" name="TextBox 2">
            <a:extLst>
              <a:ext uri="{FF2B5EF4-FFF2-40B4-BE49-F238E27FC236}">
                <a16:creationId xmlns:a16="http://schemas.microsoft.com/office/drawing/2014/main" id="{947A1668-9C33-4139-A14D-0C4F031F50D2}"/>
              </a:ext>
            </a:extLst>
          </p:cNvPr>
          <p:cNvSpPr txBox="1"/>
          <p:nvPr/>
        </p:nvSpPr>
        <p:spPr>
          <a:xfrm>
            <a:off x="204615" y="4400550"/>
            <a:ext cx="2350323" cy="76944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4400" b="1" dirty="0"/>
              <a:t>Diapause</a:t>
            </a:r>
          </a:p>
        </p:txBody>
      </p:sp>
    </p:spTree>
    <p:extLst>
      <p:ext uri="{BB962C8B-B14F-4D97-AF65-F5344CB8AC3E}">
        <p14:creationId xmlns:p14="http://schemas.microsoft.com/office/powerpoint/2010/main" val="6324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801670"/>
            <a:ext cx="5291666" cy="325465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812741"/>
            <a:ext cx="5291667" cy="3232518"/>
          </a:xfrm>
          <a:prstGeom prst="rect">
            <a:avLst/>
          </a:prstGeom>
        </p:spPr>
      </p:pic>
      <p:sp>
        <p:nvSpPr>
          <p:cNvPr id="5" name="TextBox 4"/>
          <p:cNvSpPr txBox="1"/>
          <p:nvPr/>
        </p:nvSpPr>
        <p:spPr>
          <a:xfrm>
            <a:off x="2916194" y="2137720"/>
            <a:ext cx="2570768" cy="369332"/>
          </a:xfrm>
          <a:prstGeom prst="rect">
            <a:avLst/>
          </a:prstGeom>
          <a:noFill/>
        </p:spPr>
        <p:txBody>
          <a:bodyPr wrap="none" rtlCol="0">
            <a:spAutoFit/>
          </a:bodyPr>
          <a:lstStyle/>
          <a:p>
            <a:r>
              <a:rPr lang="en-US" dirty="0"/>
              <a:t>Comparing day 6 to day 6</a:t>
            </a:r>
          </a:p>
        </p:txBody>
      </p:sp>
      <p:sp>
        <p:nvSpPr>
          <p:cNvPr id="6" name="TextBox 5"/>
          <p:cNvSpPr txBox="1"/>
          <p:nvPr/>
        </p:nvSpPr>
        <p:spPr>
          <a:xfrm>
            <a:off x="8814486" y="2137720"/>
            <a:ext cx="2570768" cy="369332"/>
          </a:xfrm>
          <a:prstGeom prst="rect">
            <a:avLst/>
          </a:prstGeom>
          <a:noFill/>
        </p:spPr>
        <p:txBody>
          <a:bodyPr wrap="none" rtlCol="0">
            <a:spAutoFit/>
          </a:bodyPr>
          <a:lstStyle/>
          <a:p>
            <a:r>
              <a:rPr lang="en-US" dirty="0"/>
              <a:t>Comparing day 6 to day 8</a:t>
            </a:r>
          </a:p>
        </p:txBody>
      </p:sp>
      <p:sp>
        <p:nvSpPr>
          <p:cNvPr id="7" name="TextBox 6"/>
          <p:cNvSpPr txBox="1"/>
          <p:nvPr/>
        </p:nvSpPr>
        <p:spPr>
          <a:xfrm>
            <a:off x="939114" y="623653"/>
            <a:ext cx="6037358" cy="369332"/>
          </a:xfrm>
          <a:prstGeom prst="rect">
            <a:avLst/>
          </a:prstGeom>
          <a:noFill/>
        </p:spPr>
        <p:txBody>
          <a:bodyPr wrap="none" rtlCol="0">
            <a:spAutoFit/>
          </a:bodyPr>
          <a:lstStyle/>
          <a:p>
            <a:r>
              <a:rPr lang="en-US" dirty="0"/>
              <a:t>Is Mass peak different between early and late terminators? No.</a:t>
            </a:r>
          </a:p>
        </p:txBody>
      </p:sp>
    </p:spTree>
    <p:extLst>
      <p:ext uri="{BB962C8B-B14F-4D97-AF65-F5344CB8AC3E}">
        <p14:creationId xmlns:p14="http://schemas.microsoft.com/office/powerpoint/2010/main" val="11633210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1000898" y="2533135"/>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413157" y="2428102"/>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939114" y="623653"/>
            <a:ext cx="5127045" cy="646331"/>
          </a:xfrm>
          <a:prstGeom prst="rect">
            <a:avLst/>
          </a:prstGeom>
          <a:noFill/>
        </p:spPr>
        <p:txBody>
          <a:bodyPr wrap="none" rtlCol="0">
            <a:spAutoFit/>
          </a:bodyPr>
          <a:lstStyle/>
          <a:p>
            <a:r>
              <a:rPr lang="en-US" dirty="0"/>
              <a:t>What is the CO2 rate on mass peak day?</a:t>
            </a:r>
          </a:p>
          <a:p>
            <a:r>
              <a:rPr lang="en-US" dirty="0"/>
              <a:t>Wander day cannot be compared due to absent data</a:t>
            </a:r>
          </a:p>
        </p:txBody>
      </p:sp>
      <p:cxnSp>
        <p:nvCxnSpPr>
          <p:cNvPr id="13" name="Straight Arrow Connector 12"/>
          <p:cNvCxnSpPr/>
          <p:nvPr/>
        </p:nvCxnSpPr>
        <p:spPr>
          <a:xfrm flipH="1">
            <a:off x="7636932" y="2654643"/>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459163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753691"/>
            <a:ext cx="5291666" cy="335061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766068"/>
            <a:ext cx="5291667" cy="3325864"/>
          </a:xfrm>
          <a:prstGeom prst="rect">
            <a:avLst/>
          </a:prstGeom>
        </p:spPr>
      </p:pic>
      <p:sp>
        <p:nvSpPr>
          <p:cNvPr id="4" name="TextBox 3"/>
          <p:cNvSpPr txBox="1"/>
          <p:nvPr/>
        </p:nvSpPr>
        <p:spPr>
          <a:xfrm>
            <a:off x="2916194" y="2137720"/>
            <a:ext cx="2570768" cy="369332"/>
          </a:xfrm>
          <a:prstGeom prst="rect">
            <a:avLst/>
          </a:prstGeom>
          <a:noFill/>
        </p:spPr>
        <p:txBody>
          <a:bodyPr wrap="none" rtlCol="0">
            <a:spAutoFit/>
          </a:bodyPr>
          <a:lstStyle/>
          <a:p>
            <a:r>
              <a:rPr lang="en-US" dirty="0"/>
              <a:t>Comparing day 6 to day 6</a:t>
            </a:r>
          </a:p>
        </p:txBody>
      </p:sp>
      <p:sp>
        <p:nvSpPr>
          <p:cNvPr id="5" name="TextBox 4"/>
          <p:cNvSpPr txBox="1"/>
          <p:nvPr/>
        </p:nvSpPr>
        <p:spPr>
          <a:xfrm>
            <a:off x="8814486" y="2137720"/>
            <a:ext cx="2570768" cy="369332"/>
          </a:xfrm>
          <a:prstGeom prst="rect">
            <a:avLst/>
          </a:prstGeom>
          <a:noFill/>
        </p:spPr>
        <p:txBody>
          <a:bodyPr wrap="none" rtlCol="0">
            <a:spAutoFit/>
          </a:bodyPr>
          <a:lstStyle/>
          <a:p>
            <a:r>
              <a:rPr lang="en-US" dirty="0"/>
              <a:t>Comparing day 8 to day 6</a:t>
            </a:r>
          </a:p>
        </p:txBody>
      </p:sp>
      <p:sp>
        <p:nvSpPr>
          <p:cNvPr id="7" name="TextBox 6"/>
          <p:cNvSpPr txBox="1"/>
          <p:nvPr/>
        </p:nvSpPr>
        <p:spPr>
          <a:xfrm>
            <a:off x="939114" y="623653"/>
            <a:ext cx="6323526" cy="369332"/>
          </a:xfrm>
          <a:prstGeom prst="rect">
            <a:avLst/>
          </a:prstGeom>
          <a:noFill/>
        </p:spPr>
        <p:txBody>
          <a:bodyPr wrap="none" rtlCol="0">
            <a:spAutoFit/>
          </a:bodyPr>
          <a:lstStyle/>
          <a:p>
            <a:r>
              <a:rPr lang="en-US" dirty="0"/>
              <a:t>CO2 production different between early and late terminators? No.</a:t>
            </a:r>
          </a:p>
        </p:txBody>
      </p:sp>
    </p:spTree>
    <p:extLst>
      <p:ext uri="{BB962C8B-B14F-4D97-AF65-F5344CB8AC3E}">
        <p14:creationId xmlns:p14="http://schemas.microsoft.com/office/powerpoint/2010/main" val="26323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Grp="1" noChangeAspect="1"/>
          </p:cNvPicPr>
          <p:nvPr>
            <p:ph idx="1"/>
          </p:nvPr>
        </p:nvPicPr>
        <p:blipFill>
          <a:blip r:embed="rId2"/>
          <a:stretch>
            <a:fillRect/>
          </a:stretch>
        </p:blipFill>
        <p:spPr>
          <a:xfrm>
            <a:off x="1585015" y="643466"/>
            <a:ext cx="9021970" cy="5571067"/>
          </a:xfrm>
          <a:prstGeom prst="rect">
            <a:avLst/>
          </a:prstGeom>
        </p:spPr>
      </p:pic>
    </p:spTree>
    <p:extLst>
      <p:ext uri="{BB962C8B-B14F-4D97-AF65-F5344CB8AC3E}">
        <p14:creationId xmlns:p14="http://schemas.microsoft.com/office/powerpoint/2010/main" val="12927041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7C980757-7B97-46C7-8F73-4AE45D7DA334}"/>
              </a:ext>
            </a:extLst>
          </p:cNvPr>
          <p:cNvPicPr>
            <a:picLocks noChangeAspect="1"/>
          </p:cNvPicPr>
          <p:nvPr/>
        </p:nvPicPr>
        <p:blipFill>
          <a:blip r:embed="rId2"/>
          <a:stretch>
            <a:fillRect/>
          </a:stretch>
        </p:blipFill>
        <p:spPr>
          <a:xfrm>
            <a:off x="1585045" y="643466"/>
            <a:ext cx="9021910" cy="5571067"/>
          </a:xfrm>
          <a:prstGeom prst="rect">
            <a:avLst/>
          </a:prstGeom>
        </p:spPr>
      </p:pic>
    </p:spTree>
    <p:extLst>
      <p:ext uri="{BB962C8B-B14F-4D97-AF65-F5344CB8AC3E}">
        <p14:creationId xmlns:p14="http://schemas.microsoft.com/office/powerpoint/2010/main" val="385852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lean mass on day 1 in diapause treatment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846" y="1615894"/>
            <a:ext cx="5551390" cy="4986338"/>
          </a:xfrm>
        </p:spPr>
      </p:pic>
    </p:spTree>
    <p:extLst>
      <p:ext uri="{BB962C8B-B14F-4D97-AF65-F5344CB8AC3E}">
        <p14:creationId xmlns:p14="http://schemas.microsoft.com/office/powerpoint/2010/main" val="17756020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9096"/>
            <a:ext cx="5099550" cy="4525963"/>
          </a:xfrm>
        </p:spPr>
      </p:pic>
    </p:spTree>
    <p:extLst>
      <p:ext uri="{BB962C8B-B14F-4D97-AF65-F5344CB8AC3E}">
        <p14:creationId xmlns:p14="http://schemas.microsoft.com/office/powerpoint/2010/main" val="11101897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0917" y="1621410"/>
            <a:ext cx="5680647" cy="4527901"/>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017" y="1621410"/>
            <a:ext cx="5695939" cy="4525963"/>
          </a:xfrm>
        </p:spPr>
      </p:pic>
    </p:spTree>
    <p:extLst>
      <p:ext uri="{BB962C8B-B14F-4D97-AF65-F5344CB8AC3E}">
        <p14:creationId xmlns:p14="http://schemas.microsoft.com/office/powerpoint/2010/main" val="16211022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368" y="1588626"/>
            <a:ext cx="5937632"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868" y="1584389"/>
            <a:ext cx="5707009" cy="4530199"/>
          </a:xfrm>
          <a:prstGeom prst="rect">
            <a:avLst/>
          </a:prstGeom>
        </p:spPr>
      </p:pic>
    </p:spTree>
    <p:extLst>
      <p:ext uri="{BB962C8B-B14F-4D97-AF65-F5344CB8AC3E}">
        <p14:creationId xmlns:p14="http://schemas.microsoft.com/office/powerpoint/2010/main" val="740856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474" y="1687461"/>
            <a:ext cx="5880526"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622" y="1693748"/>
            <a:ext cx="5303603" cy="4519676"/>
          </a:xfrm>
          <a:prstGeom prst="rect">
            <a:avLst/>
          </a:prstGeom>
        </p:spPr>
      </p:pic>
    </p:spTree>
    <p:extLst>
      <p:ext uri="{BB962C8B-B14F-4D97-AF65-F5344CB8AC3E}">
        <p14:creationId xmlns:p14="http://schemas.microsoft.com/office/powerpoint/2010/main" val="456858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300" y="811"/>
            <a:ext cx="4109752"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8153052" y="-3037"/>
            <a:ext cx="4037134"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0" y="811"/>
            <a:ext cx="4052656" cy="3385127"/>
          </a:xfrm>
          <a:prstGeom prst="rect">
            <a:avLst/>
          </a:prstGeom>
        </p:spPr>
      </p:pic>
      <p:graphicFrame>
        <p:nvGraphicFramePr>
          <p:cNvPr id="41" name="Table 40">
            <a:extLst>
              <a:ext uri="{FF2B5EF4-FFF2-40B4-BE49-F238E27FC236}">
                <a16:creationId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val="20000"/>
                    </a:ext>
                  </a:extLst>
                </a:gridCol>
                <a:gridCol w="1018873">
                  <a:extLst>
                    <a:ext uri="{9D8B030D-6E8A-4147-A177-3AD203B41FA5}">
                      <a16:colId xmlns:a16="http://schemas.microsoft.com/office/drawing/2014/main" val="20001"/>
                    </a:ext>
                  </a:extLst>
                </a:gridCol>
                <a:gridCol w="1018873">
                  <a:extLst>
                    <a:ext uri="{9D8B030D-6E8A-4147-A177-3AD203B41FA5}">
                      <a16:colId xmlns:a16="http://schemas.microsoft.com/office/drawing/2014/main" val="20002"/>
                    </a:ext>
                  </a:extLst>
                </a:gridCol>
                <a:gridCol w="1018873">
                  <a:extLst>
                    <a:ext uri="{9D8B030D-6E8A-4147-A177-3AD203B41FA5}">
                      <a16:colId xmlns:a16="http://schemas.microsoft.com/office/drawing/2014/main" val="20003"/>
                    </a:ext>
                  </a:extLst>
                </a:gridCol>
                <a:gridCol w="1018873">
                  <a:extLst>
                    <a:ext uri="{9D8B030D-6E8A-4147-A177-3AD203B41FA5}">
                      <a16:colId xmlns:a16="http://schemas.microsoft.com/office/drawing/2014/main" val="20004"/>
                    </a:ext>
                  </a:extLst>
                </a:gridCol>
                <a:gridCol w="1018873">
                  <a:extLst>
                    <a:ext uri="{9D8B030D-6E8A-4147-A177-3AD203B41FA5}">
                      <a16:colId xmlns:a16="http://schemas.microsoft.com/office/drawing/2014/main" val="20005"/>
                    </a:ext>
                  </a:extLst>
                </a:gridCol>
                <a:gridCol w="1018873">
                  <a:extLst>
                    <a:ext uri="{9D8B030D-6E8A-4147-A177-3AD203B41FA5}">
                      <a16:colId xmlns:a16="http://schemas.microsoft.com/office/drawing/2014/main" val="20006"/>
                    </a:ext>
                  </a:extLst>
                </a:gridCol>
                <a:gridCol w="1018873">
                  <a:extLst>
                    <a:ext uri="{9D8B030D-6E8A-4147-A177-3AD203B41FA5}">
                      <a16:colId xmlns:a16="http://schemas.microsoft.com/office/drawing/2014/main" val="20007"/>
                    </a:ext>
                  </a:extLst>
                </a:gridCol>
                <a:gridCol w="1018873">
                  <a:extLst>
                    <a:ext uri="{9D8B030D-6E8A-4147-A177-3AD203B41FA5}">
                      <a16:colId xmlns:a16="http://schemas.microsoft.com/office/drawing/2014/main" val="20008"/>
                    </a:ext>
                  </a:extLst>
                </a:gridCol>
                <a:gridCol w="1018873">
                  <a:extLst>
                    <a:ext uri="{9D8B030D-6E8A-4147-A177-3AD203B41FA5}">
                      <a16:colId xmlns:a16="http://schemas.microsoft.com/office/drawing/2014/main" val="20009"/>
                    </a:ext>
                  </a:extLst>
                </a:gridCol>
                <a:gridCol w="1018873">
                  <a:extLst>
                    <a:ext uri="{9D8B030D-6E8A-4147-A177-3AD203B41FA5}">
                      <a16:colId xmlns:a16="http://schemas.microsoft.com/office/drawing/2014/main" val="20010"/>
                    </a:ext>
                  </a:extLst>
                </a:gridCol>
                <a:gridCol w="1018873">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pic>
        <p:nvPicPr>
          <p:cNvPr id="7" name="Picture 6">
            <a:extLst>
              <a:ext uri="{FF2B5EF4-FFF2-40B4-BE49-F238E27FC236}">
                <a16:creationId xmlns:a16="http://schemas.microsoft.com/office/drawing/2014/main"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a16="http://schemas.microsoft.com/office/drawing/2014/main"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a16="http://schemas.microsoft.com/office/drawing/2014/main"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a16="http://schemas.microsoft.com/office/drawing/2014/main"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a16="http://schemas.microsoft.com/office/drawing/2014/main"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a16="http://schemas.microsoft.com/office/drawing/2014/main"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4" name="Rectangle 23">
            <a:extLst>
              <a:ext uri="{FF2B5EF4-FFF2-40B4-BE49-F238E27FC236}">
                <a16:creationId xmlns:a16="http://schemas.microsoft.com/office/drawing/2014/main" id="{9D3BD413-A7BF-4505-9D30-5C42195DBB3D}"/>
              </a:ext>
            </a:extLst>
          </p:cNvPr>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u="sng" dirty="0">
                <a:solidFill>
                  <a:schemeClr val="tx1"/>
                </a:solidFill>
              </a:rPr>
              <a:t>How do ECB know when to use diapause?</a:t>
            </a:r>
            <a:endParaRPr lang="en-US" sz="3600" u="sng" dirty="0">
              <a:solidFill>
                <a:schemeClr val="tx1"/>
              </a:solidFill>
            </a:endParaRPr>
          </a:p>
        </p:txBody>
      </p:sp>
    </p:spTree>
    <p:extLst>
      <p:ext uri="{BB962C8B-B14F-4D97-AF65-F5344CB8AC3E}">
        <p14:creationId xmlns:p14="http://schemas.microsoft.com/office/powerpoint/2010/main" val="109112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333" y="1720122"/>
            <a:ext cx="5941667"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858" y="1717223"/>
            <a:ext cx="5661077" cy="4528862"/>
          </a:xfrm>
          <a:prstGeom prst="rect">
            <a:avLst/>
          </a:prstGeom>
        </p:spPr>
      </p:pic>
    </p:spTree>
    <p:extLst>
      <p:ext uri="{BB962C8B-B14F-4D97-AF65-F5344CB8AC3E}">
        <p14:creationId xmlns:p14="http://schemas.microsoft.com/office/powerpoint/2010/main" val="11717967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lipid mass difference between treatments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32" y="1417638"/>
            <a:ext cx="5685935" cy="4525963"/>
          </a:xfrm>
        </p:spPr>
      </p:pic>
    </p:spTree>
    <p:extLst>
      <p:ext uri="{BB962C8B-B14F-4D97-AF65-F5344CB8AC3E}">
        <p14:creationId xmlns:p14="http://schemas.microsoft.com/office/powerpoint/2010/main" val="19632367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Strain to Explain lipid mass on day 1</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17638"/>
            <a:ext cx="4816856" cy="452596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507" y="1417638"/>
            <a:ext cx="4574893" cy="4525963"/>
          </a:xfrm>
          <a:prstGeom prst="rect">
            <a:avLst/>
          </a:prstGeom>
        </p:spPr>
      </p:pic>
    </p:spTree>
    <p:extLst>
      <p:ext uri="{BB962C8B-B14F-4D97-AF65-F5344CB8AC3E}">
        <p14:creationId xmlns:p14="http://schemas.microsoft.com/office/powerpoint/2010/main" val="344261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lipid mass on wandering day</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914" y="1417638"/>
            <a:ext cx="4413365" cy="422354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561" y="1417638"/>
            <a:ext cx="4331839" cy="4223543"/>
          </a:xfrm>
          <a:prstGeom prst="rect">
            <a:avLst/>
          </a:prstGeom>
        </p:spPr>
      </p:pic>
    </p:spTree>
    <p:extLst>
      <p:ext uri="{BB962C8B-B14F-4D97-AF65-F5344CB8AC3E}">
        <p14:creationId xmlns:p14="http://schemas.microsoft.com/office/powerpoint/2010/main" val="9271515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720" y="1155615"/>
            <a:ext cx="5291666" cy="4546769"/>
          </a:xfrm>
          <a:prstGeom prst="rect">
            <a:avLst/>
          </a:prstGeom>
        </p:spPr>
      </p:pic>
      <p:pic>
        <p:nvPicPr>
          <p:cNvPr id="9"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0681" y="1155615"/>
            <a:ext cx="5291667" cy="4546769"/>
          </a:xfrm>
          <a:prstGeom prst="rect">
            <a:avLst/>
          </a:prstGeom>
        </p:spPr>
      </p:pic>
    </p:spTree>
    <p:extLst>
      <p:ext uri="{BB962C8B-B14F-4D97-AF65-F5344CB8AC3E}">
        <p14:creationId xmlns:p14="http://schemas.microsoft.com/office/powerpoint/2010/main" val="4953632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592" y="1170835"/>
            <a:ext cx="5291666" cy="4516330"/>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6" y="1170836"/>
            <a:ext cx="5291667" cy="4516330"/>
          </a:xfrm>
          <a:prstGeom prst="rect">
            <a:avLst/>
          </a:prstGeom>
        </p:spPr>
      </p:pic>
    </p:spTree>
    <p:extLst>
      <p:ext uri="{BB962C8B-B14F-4D97-AF65-F5344CB8AC3E}">
        <p14:creationId xmlns:p14="http://schemas.microsoft.com/office/powerpoint/2010/main" val="19238631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866" y="1161837"/>
            <a:ext cx="5291666" cy="4534326"/>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750" y="1161837"/>
            <a:ext cx="5291667" cy="4450337"/>
          </a:xfrm>
          <a:prstGeom prst="rect">
            <a:avLst/>
          </a:prstGeom>
        </p:spPr>
      </p:pic>
    </p:spTree>
    <p:extLst>
      <p:ext uri="{BB962C8B-B14F-4D97-AF65-F5344CB8AC3E}">
        <p14:creationId xmlns:p14="http://schemas.microsoft.com/office/powerpoint/2010/main" val="18536349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8853"/>
            <a:ext cx="12192000" cy="6671257"/>
          </a:xfrm>
        </p:spPr>
      </p:pic>
      <p:cxnSp>
        <p:nvCxnSpPr>
          <p:cNvPr id="5" name="Straight Arrow Connector 4"/>
          <p:cNvCxnSpPr/>
          <p:nvPr/>
        </p:nvCxnSpPr>
        <p:spPr>
          <a:xfrm>
            <a:off x="333632" y="2916195"/>
            <a:ext cx="543698" cy="6171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248032" y="3657252"/>
            <a:ext cx="753762" cy="308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096000" y="3348682"/>
            <a:ext cx="543698" cy="6171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118326" y="4718575"/>
            <a:ext cx="753762" cy="308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60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5392773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939114" y="1260389"/>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398741" y="1412788"/>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p:cNvCxnSpPr/>
          <p:nvPr/>
        </p:nvCxnSpPr>
        <p:spPr>
          <a:xfrm>
            <a:off x="6629056" y="1303637"/>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p:cNvSpPr txBox="1"/>
          <p:nvPr/>
        </p:nvSpPr>
        <p:spPr>
          <a:xfrm>
            <a:off x="939114" y="623653"/>
            <a:ext cx="2750305" cy="369332"/>
          </a:xfrm>
          <a:prstGeom prst="rect">
            <a:avLst/>
          </a:prstGeom>
          <a:noFill/>
        </p:spPr>
        <p:txBody>
          <a:bodyPr wrap="none" rtlCol="0">
            <a:spAutoFit/>
          </a:bodyPr>
          <a:lstStyle/>
          <a:p>
            <a:r>
              <a:rPr lang="en-US"/>
              <a:t>Which Day Does Mass Peak</a:t>
            </a:r>
          </a:p>
        </p:txBody>
      </p:sp>
    </p:spTree>
    <p:extLst>
      <p:ext uri="{BB962C8B-B14F-4D97-AF65-F5344CB8AC3E}">
        <p14:creationId xmlns:p14="http://schemas.microsoft.com/office/powerpoint/2010/main" val="1253279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Photoperiod</a:t>
            </a:r>
          </a:p>
        </p:txBody>
      </p:sp>
      <p:sp>
        <p:nvSpPr>
          <p:cNvPr id="13" name="Content Placeholder 12"/>
          <p:cNvSpPr>
            <a:spLocks noGrp="1"/>
          </p:cNvSpPr>
          <p:nvPr>
            <p:ph idx="1"/>
          </p:nvPr>
        </p:nvSpPr>
        <p:spPr>
          <a:xfrm>
            <a:off x="876420" y="1391376"/>
            <a:ext cx="10439159" cy="4351338"/>
          </a:xfrm>
        </p:spPr>
        <p:txBody>
          <a:bodyPr/>
          <a:lstStyle/>
          <a:p>
            <a:r>
              <a:rPr lang="en-US" dirty="0"/>
              <a:t>Used by temperate European corn borers to prepare for winter</a:t>
            </a:r>
          </a:p>
          <a:p>
            <a:r>
              <a:rPr lang="en-US" dirty="0"/>
              <a:t>Historically, photoperiod has reliably predicted seasonality</a:t>
            </a:r>
          </a:p>
        </p:txBody>
      </p:sp>
      <p:sp>
        <p:nvSpPr>
          <p:cNvPr id="61" name="Content Placeholder 14"/>
          <p:cNvSpPr txBox="1">
            <a:spLocks/>
          </p:cNvSpPr>
          <p:nvPr/>
        </p:nvSpPr>
        <p:spPr>
          <a:xfrm>
            <a:off x="508589" y="4217951"/>
            <a:ext cx="379780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000" dirty="0"/>
          </a:p>
        </p:txBody>
      </p:sp>
      <p:pic>
        <p:nvPicPr>
          <p:cNvPr id="5" name="Picture 4"/>
          <p:cNvPicPr>
            <a:picLocks noChangeAspect="1"/>
          </p:cNvPicPr>
          <p:nvPr/>
        </p:nvPicPr>
        <p:blipFill>
          <a:blip r:embed="rId3"/>
          <a:stretch>
            <a:fillRect/>
          </a:stretch>
        </p:blipFill>
        <p:spPr>
          <a:xfrm>
            <a:off x="2429987" y="3519814"/>
            <a:ext cx="7867911" cy="3147164"/>
          </a:xfrm>
          <a:prstGeom prst="rect">
            <a:avLst/>
          </a:prstGeom>
        </p:spPr>
      </p:pic>
      <p:sp>
        <p:nvSpPr>
          <p:cNvPr id="7" name="TextBox 6"/>
          <p:cNvSpPr txBox="1"/>
          <p:nvPr/>
        </p:nvSpPr>
        <p:spPr>
          <a:xfrm>
            <a:off x="3093930" y="3594970"/>
            <a:ext cx="2369559" cy="523220"/>
          </a:xfrm>
          <a:prstGeom prst="rect">
            <a:avLst/>
          </a:prstGeom>
          <a:noFill/>
        </p:spPr>
        <p:txBody>
          <a:bodyPr wrap="none" rtlCol="0">
            <a:spAutoFit/>
          </a:bodyPr>
          <a:lstStyle/>
          <a:p>
            <a:r>
              <a:rPr lang="en-US" sz="2800" b="1"/>
              <a:t>Summer: 6pm </a:t>
            </a:r>
          </a:p>
        </p:txBody>
      </p:sp>
      <p:sp>
        <p:nvSpPr>
          <p:cNvPr id="14" name="TextBox 13"/>
          <p:cNvSpPr txBox="1"/>
          <p:nvPr/>
        </p:nvSpPr>
        <p:spPr>
          <a:xfrm>
            <a:off x="7384887" y="3567045"/>
            <a:ext cx="2147254" cy="523220"/>
          </a:xfrm>
          <a:prstGeom prst="rect">
            <a:avLst/>
          </a:prstGeom>
          <a:noFill/>
        </p:spPr>
        <p:txBody>
          <a:bodyPr wrap="none" rtlCol="0">
            <a:spAutoFit/>
          </a:bodyPr>
          <a:lstStyle/>
          <a:p>
            <a:r>
              <a:rPr lang="en-US" sz="2800" b="1">
                <a:solidFill>
                  <a:schemeClr val="bg1"/>
                </a:solidFill>
              </a:rPr>
              <a:t>Winter: 6pm </a:t>
            </a:r>
          </a:p>
        </p:txBody>
      </p:sp>
    </p:spTree>
    <p:extLst>
      <p:ext uri="{BB962C8B-B14F-4D97-AF65-F5344CB8AC3E}">
        <p14:creationId xmlns:p14="http://schemas.microsoft.com/office/powerpoint/2010/main" val="9190455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Rectangle 5">
            <a:extLst>
              <a:ext uri="{FF2B5EF4-FFF2-40B4-BE49-F238E27FC236}">
                <a16:creationId xmlns:a16="http://schemas.microsoft.com/office/drawing/2014/main"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a16="http://schemas.microsoft.com/office/drawing/2014/main"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2" name="TextBox 1"/>
          <p:cNvSpPr txBox="1"/>
          <p:nvPr/>
        </p:nvSpPr>
        <p:spPr>
          <a:xfrm>
            <a:off x="2737120" y="2811371"/>
            <a:ext cx="364202" cy="523220"/>
          </a:xfrm>
          <a:prstGeom prst="rect">
            <a:avLst/>
          </a:prstGeom>
          <a:noFill/>
        </p:spPr>
        <p:txBody>
          <a:bodyPr wrap="none" rtlCol="0">
            <a:spAutoFit/>
          </a:bodyPr>
          <a:lstStyle/>
          <a:p>
            <a:r>
              <a:rPr lang="en-US" sz="2800" b="1"/>
              <a:t>*</a:t>
            </a:r>
          </a:p>
        </p:txBody>
      </p:sp>
    </p:spTree>
    <p:extLst>
      <p:ext uri="{BB962C8B-B14F-4D97-AF65-F5344CB8AC3E}">
        <p14:creationId xmlns:p14="http://schemas.microsoft.com/office/powerpoint/2010/main" val="10424083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09600" y="274638"/>
            <a:ext cx="10972800" cy="1143000"/>
          </a:xfrm>
        </p:spPr>
        <p:txBody>
          <a:bodyPr>
            <a:normAutofit fontScale="90000"/>
          </a:bodyPr>
          <a:lstStyle/>
          <a:p>
            <a:r>
              <a:rPr lang="en-US" dirty="0"/>
              <a:t>Does wandering day differ between </a:t>
            </a:r>
            <a:r>
              <a:rPr lang="en-US"/>
              <a:t>strains programmed for diapause?</a:t>
            </a:r>
          </a:p>
        </p:txBody>
      </p:sp>
      <p:pic>
        <p:nvPicPr>
          <p:cNvPr id="2" name="Picture 1">
            <a:extLst>
              <a:ext uri="{FF2B5EF4-FFF2-40B4-BE49-F238E27FC236}">
                <a16:creationId xmlns:a16="http://schemas.microsoft.com/office/drawing/2014/main" id="{1DA62AB2-D19A-4032-9A8E-E0C8D1B1D03C}"/>
              </a:ext>
            </a:extLst>
          </p:cNvPr>
          <p:cNvPicPr>
            <a:picLocks noChangeAspect="1"/>
          </p:cNvPicPr>
          <p:nvPr/>
        </p:nvPicPr>
        <p:blipFill rotWithShape="1">
          <a:blip r:embed="rId2"/>
          <a:srcRect l="3479" t="13177" b="10605"/>
          <a:stretch/>
        </p:blipFill>
        <p:spPr>
          <a:xfrm>
            <a:off x="2450591" y="2025879"/>
            <a:ext cx="7544481" cy="3676632"/>
          </a:xfrm>
          <a:prstGeom prst="rect">
            <a:avLst/>
          </a:prstGeom>
        </p:spPr>
      </p:pic>
      <p:sp>
        <p:nvSpPr>
          <p:cNvPr id="5" name="TextBox 4">
            <a:extLst>
              <a:ext uri="{FF2B5EF4-FFF2-40B4-BE49-F238E27FC236}">
                <a16:creationId xmlns:a16="http://schemas.microsoft.com/office/drawing/2014/main" id="{2AAF33DC-1404-41BE-B764-A0B98E1AF176}"/>
              </a:ext>
            </a:extLst>
          </p:cNvPr>
          <p:cNvSpPr txBox="1"/>
          <p:nvPr/>
        </p:nvSpPr>
        <p:spPr>
          <a:xfrm rot="16200000">
            <a:off x="1213244" y="3679527"/>
            <a:ext cx="1814599" cy="369332"/>
          </a:xfrm>
          <a:prstGeom prst="rect">
            <a:avLst/>
          </a:prstGeom>
          <a:noFill/>
        </p:spPr>
        <p:txBody>
          <a:bodyPr wrap="none" rtlCol="0">
            <a:spAutoFit/>
          </a:bodyPr>
          <a:lstStyle/>
          <a:p>
            <a:r>
              <a:rPr lang="en-US" dirty="0"/>
              <a:t>WANDERING DAY</a:t>
            </a:r>
          </a:p>
        </p:txBody>
      </p:sp>
      <p:sp>
        <p:nvSpPr>
          <p:cNvPr id="6" name="TextBox 5">
            <a:extLst>
              <a:ext uri="{FF2B5EF4-FFF2-40B4-BE49-F238E27FC236}">
                <a16:creationId xmlns:a16="http://schemas.microsoft.com/office/drawing/2014/main" id="{B402D72A-FE37-4337-9A98-D5266F265941}"/>
              </a:ext>
            </a:extLst>
          </p:cNvPr>
          <p:cNvSpPr txBox="1"/>
          <p:nvPr/>
        </p:nvSpPr>
        <p:spPr>
          <a:xfrm>
            <a:off x="3762338" y="2270240"/>
            <a:ext cx="381836" cy="584775"/>
          </a:xfrm>
          <a:prstGeom prst="rect">
            <a:avLst/>
          </a:prstGeom>
          <a:noFill/>
        </p:spPr>
        <p:txBody>
          <a:bodyPr wrap="none" rtlCol="0">
            <a:spAutoFit/>
          </a:bodyPr>
          <a:lstStyle/>
          <a:p>
            <a:r>
              <a:rPr lang="en-US" sz="3200" dirty="0"/>
              <a:t>a</a:t>
            </a:r>
          </a:p>
        </p:txBody>
      </p:sp>
      <p:sp>
        <p:nvSpPr>
          <p:cNvPr id="8" name="TextBox 7">
            <a:extLst>
              <a:ext uri="{FF2B5EF4-FFF2-40B4-BE49-F238E27FC236}">
                <a16:creationId xmlns:a16="http://schemas.microsoft.com/office/drawing/2014/main" id="{69A7A5EC-3C6D-4D4A-A1B8-B99809C7EF40}"/>
              </a:ext>
            </a:extLst>
          </p:cNvPr>
          <p:cNvSpPr txBox="1"/>
          <p:nvPr/>
        </p:nvSpPr>
        <p:spPr>
          <a:xfrm>
            <a:off x="5265003" y="2025879"/>
            <a:ext cx="381836" cy="584775"/>
          </a:xfrm>
          <a:prstGeom prst="rect">
            <a:avLst/>
          </a:prstGeom>
          <a:noFill/>
        </p:spPr>
        <p:txBody>
          <a:bodyPr wrap="none" rtlCol="0">
            <a:spAutoFit/>
          </a:bodyPr>
          <a:lstStyle/>
          <a:p>
            <a:r>
              <a:rPr lang="en-US" sz="3200" dirty="0"/>
              <a:t>a</a:t>
            </a:r>
          </a:p>
        </p:txBody>
      </p:sp>
      <p:sp>
        <p:nvSpPr>
          <p:cNvPr id="10" name="TextBox 9">
            <a:extLst>
              <a:ext uri="{FF2B5EF4-FFF2-40B4-BE49-F238E27FC236}">
                <a16:creationId xmlns:a16="http://schemas.microsoft.com/office/drawing/2014/main" id="{1A594A22-0FD9-43B5-B5CC-649400D7C9B7}"/>
              </a:ext>
            </a:extLst>
          </p:cNvPr>
          <p:cNvSpPr txBox="1"/>
          <p:nvPr/>
        </p:nvSpPr>
        <p:spPr>
          <a:xfrm>
            <a:off x="7391400" y="4577495"/>
            <a:ext cx="401072" cy="584775"/>
          </a:xfrm>
          <a:prstGeom prst="rect">
            <a:avLst/>
          </a:prstGeom>
          <a:noFill/>
        </p:spPr>
        <p:txBody>
          <a:bodyPr wrap="none" rtlCol="0">
            <a:spAutoFit/>
          </a:bodyPr>
          <a:lstStyle/>
          <a:p>
            <a:r>
              <a:rPr lang="en-US" sz="3200" dirty="0"/>
              <a:t>b</a:t>
            </a:r>
          </a:p>
        </p:txBody>
      </p:sp>
      <p:sp>
        <p:nvSpPr>
          <p:cNvPr id="11" name="TextBox 10">
            <a:extLst>
              <a:ext uri="{FF2B5EF4-FFF2-40B4-BE49-F238E27FC236}">
                <a16:creationId xmlns:a16="http://schemas.microsoft.com/office/drawing/2014/main" id="{49A099C2-B03F-43EE-B3B7-12BAE8AF1231}"/>
              </a:ext>
            </a:extLst>
          </p:cNvPr>
          <p:cNvSpPr txBox="1"/>
          <p:nvPr/>
        </p:nvSpPr>
        <p:spPr>
          <a:xfrm>
            <a:off x="8988552" y="4601057"/>
            <a:ext cx="401072" cy="584775"/>
          </a:xfrm>
          <a:prstGeom prst="rect">
            <a:avLst/>
          </a:prstGeom>
          <a:noFill/>
        </p:spPr>
        <p:txBody>
          <a:bodyPr wrap="none" rtlCol="0">
            <a:spAutoFit/>
          </a:bodyPr>
          <a:lstStyle/>
          <a:p>
            <a:r>
              <a:rPr lang="en-US" sz="3200" dirty="0"/>
              <a:t>b</a:t>
            </a:r>
          </a:p>
        </p:txBody>
      </p:sp>
      <p:sp>
        <p:nvSpPr>
          <p:cNvPr id="14" name="TextBox 13">
            <a:extLst>
              <a:ext uri="{FF2B5EF4-FFF2-40B4-BE49-F238E27FC236}">
                <a16:creationId xmlns:a16="http://schemas.microsoft.com/office/drawing/2014/main" id="{33C41A4B-45F9-4E6F-AB5D-55D40CAF33CB}"/>
              </a:ext>
            </a:extLst>
          </p:cNvPr>
          <p:cNvSpPr txBox="1"/>
          <p:nvPr/>
        </p:nvSpPr>
        <p:spPr>
          <a:xfrm>
            <a:off x="2718583" y="5827774"/>
            <a:ext cx="1667444" cy="369332"/>
          </a:xfrm>
          <a:prstGeom prst="rect">
            <a:avLst/>
          </a:prstGeom>
          <a:noFill/>
        </p:spPr>
        <p:txBody>
          <a:bodyPr wrap="none" rtlCol="0">
            <a:spAutoFit/>
          </a:bodyPr>
          <a:lstStyle/>
          <a:p>
            <a:r>
              <a:rPr lang="en-US" dirty="0"/>
              <a:t>Short Genotype</a:t>
            </a:r>
          </a:p>
        </p:txBody>
      </p:sp>
      <p:sp>
        <p:nvSpPr>
          <p:cNvPr id="15" name="TextBox 14">
            <a:extLst>
              <a:ext uri="{FF2B5EF4-FFF2-40B4-BE49-F238E27FC236}">
                <a16:creationId xmlns:a16="http://schemas.microsoft.com/office/drawing/2014/main" id="{68A3D55F-79AF-4259-A7C0-A8B64AA20330}"/>
              </a:ext>
            </a:extLst>
          </p:cNvPr>
          <p:cNvSpPr txBox="1"/>
          <p:nvPr/>
        </p:nvSpPr>
        <p:spPr>
          <a:xfrm>
            <a:off x="4650251" y="5827774"/>
            <a:ext cx="1611339" cy="369332"/>
          </a:xfrm>
          <a:prstGeom prst="rect">
            <a:avLst/>
          </a:prstGeom>
          <a:noFill/>
        </p:spPr>
        <p:txBody>
          <a:bodyPr wrap="none" rtlCol="0">
            <a:spAutoFit/>
          </a:bodyPr>
          <a:lstStyle/>
          <a:p>
            <a:r>
              <a:rPr lang="en-US" dirty="0"/>
              <a:t>Long Genotype</a:t>
            </a:r>
          </a:p>
        </p:txBody>
      </p:sp>
      <p:sp>
        <p:nvSpPr>
          <p:cNvPr id="16" name="TextBox 15">
            <a:extLst>
              <a:ext uri="{FF2B5EF4-FFF2-40B4-BE49-F238E27FC236}">
                <a16:creationId xmlns:a16="http://schemas.microsoft.com/office/drawing/2014/main" id="{BCB761CB-7788-4ED0-BC89-AB48F841E32F}"/>
              </a:ext>
            </a:extLst>
          </p:cNvPr>
          <p:cNvSpPr txBox="1"/>
          <p:nvPr/>
        </p:nvSpPr>
        <p:spPr>
          <a:xfrm>
            <a:off x="6356827" y="5827774"/>
            <a:ext cx="1667444" cy="369332"/>
          </a:xfrm>
          <a:prstGeom prst="rect">
            <a:avLst/>
          </a:prstGeom>
          <a:noFill/>
        </p:spPr>
        <p:txBody>
          <a:bodyPr wrap="none" rtlCol="0">
            <a:spAutoFit/>
          </a:bodyPr>
          <a:lstStyle/>
          <a:p>
            <a:r>
              <a:rPr lang="en-US" dirty="0"/>
              <a:t>Short Genotype</a:t>
            </a:r>
          </a:p>
        </p:txBody>
      </p:sp>
      <p:sp>
        <p:nvSpPr>
          <p:cNvPr id="17" name="TextBox 16">
            <a:extLst>
              <a:ext uri="{FF2B5EF4-FFF2-40B4-BE49-F238E27FC236}">
                <a16:creationId xmlns:a16="http://schemas.microsoft.com/office/drawing/2014/main" id="{D73FA284-1488-4153-9FAF-71474F2A367F}"/>
              </a:ext>
            </a:extLst>
          </p:cNvPr>
          <p:cNvSpPr txBox="1"/>
          <p:nvPr/>
        </p:nvSpPr>
        <p:spPr>
          <a:xfrm>
            <a:off x="8288495" y="5827774"/>
            <a:ext cx="1611339" cy="369332"/>
          </a:xfrm>
          <a:prstGeom prst="rect">
            <a:avLst/>
          </a:prstGeom>
          <a:noFill/>
        </p:spPr>
        <p:txBody>
          <a:bodyPr wrap="none" rtlCol="0">
            <a:spAutoFit/>
          </a:bodyPr>
          <a:lstStyle/>
          <a:p>
            <a:r>
              <a:rPr lang="en-US" dirty="0"/>
              <a:t>Long Genotype</a:t>
            </a:r>
          </a:p>
        </p:txBody>
      </p:sp>
    </p:spTree>
    <p:extLst>
      <p:ext uri="{BB962C8B-B14F-4D97-AF65-F5344CB8AC3E}">
        <p14:creationId xmlns:p14="http://schemas.microsoft.com/office/powerpoint/2010/main" val="15545771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id="{555C6D8D-33E7-4C1B-A005-2D69DE284F8E}"/>
              </a:ext>
            </a:extLst>
          </p:cNvPr>
          <p:cNvSpPr/>
          <p:nvPr/>
        </p:nvSpPr>
        <p:spPr>
          <a:xfrm>
            <a:off x="2227855" y="10541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id="{7B441B24-B42D-43D0-B6B2-3B7320BCED9F}"/>
              </a:ext>
            </a:extLst>
          </p:cNvPr>
          <p:cNvSpPr/>
          <p:nvPr/>
        </p:nvSpPr>
        <p:spPr>
          <a:xfrm>
            <a:off x="5960527" y="10541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5063734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8896" y="1600200"/>
            <a:ext cx="4534207" cy="4525963"/>
          </a:xfrm>
        </p:spPr>
      </p:pic>
    </p:spTree>
    <p:extLst>
      <p:ext uri="{BB962C8B-B14F-4D97-AF65-F5344CB8AC3E}">
        <p14:creationId xmlns:p14="http://schemas.microsoft.com/office/powerpoint/2010/main" val="141150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id="{555C6D8D-33E7-4C1B-A005-2D69DE284F8E}"/>
              </a:ext>
            </a:extLst>
          </p:cNvPr>
          <p:cNvSpPr/>
          <p:nvPr/>
        </p:nvSpPr>
        <p:spPr>
          <a:xfrm>
            <a:off x="2240555" y="10795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id="{7B441B24-B42D-43D0-B6B2-3B7320BCED9F}"/>
              </a:ext>
            </a:extLst>
          </p:cNvPr>
          <p:cNvSpPr/>
          <p:nvPr/>
        </p:nvSpPr>
        <p:spPr>
          <a:xfrm>
            <a:off x="5973227" y="10795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4861205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1245" y="1600200"/>
            <a:ext cx="4669510" cy="4525963"/>
          </a:xfrm>
        </p:spPr>
      </p:pic>
    </p:spTree>
    <p:extLst>
      <p:ext uri="{BB962C8B-B14F-4D97-AF65-F5344CB8AC3E}">
        <p14:creationId xmlns:p14="http://schemas.microsoft.com/office/powerpoint/2010/main" val="19927482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352673" y="1155913"/>
            <a:ext cx="8890000" cy="5486400"/>
          </a:xfrm>
          <a:prstGeom prst="rect">
            <a:avLst/>
          </a:prstGeom>
        </p:spPr>
      </p:pic>
      <p:sp>
        <p:nvSpPr>
          <p:cNvPr id="3" name="TextBox 2"/>
          <p:cNvSpPr txBox="1"/>
          <p:nvPr/>
        </p:nvSpPr>
        <p:spPr>
          <a:xfrm>
            <a:off x="838200" y="279400"/>
            <a:ext cx="10071347" cy="461665"/>
          </a:xfrm>
          <a:prstGeom prst="rect">
            <a:avLst/>
          </a:prstGeom>
          <a:noFill/>
        </p:spPr>
        <p:txBody>
          <a:bodyPr wrap="none" rtlCol="0">
            <a:spAutoFit/>
          </a:bodyPr>
          <a:lstStyle/>
          <a:p>
            <a:r>
              <a:rPr lang="en-US" sz="2400" dirty="0"/>
              <a:t>“True Diapause Animals”: In the </a:t>
            </a:r>
            <a:r>
              <a:rPr lang="en-US" sz="2400"/>
              <a:t>diapause condition, these </a:t>
            </a:r>
            <a:r>
              <a:rPr lang="en-US" sz="2400" dirty="0"/>
              <a:t>larvae </a:t>
            </a:r>
            <a:r>
              <a:rPr lang="en-US" sz="2400"/>
              <a:t>remain larvae</a:t>
            </a:r>
            <a:endParaRPr lang="en-US" sz="2400" dirty="0"/>
          </a:p>
        </p:txBody>
      </p:sp>
      <p:sp>
        <p:nvSpPr>
          <p:cNvPr id="10" name="Rectangle 9">
            <a:extLst>
              <a:ext uri="{FF2B5EF4-FFF2-40B4-BE49-F238E27FC236}">
                <a16:creationId xmlns:a16="http://schemas.microsoft.com/office/drawing/2014/main" id="{555C6D8D-33E7-4C1B-A005-2D69DE284F8E}"/>
              </a:ext>
            </a:extLst>
          </p:cNvPr>
          <p:cNvSpPr/>
          <p:nvPr/>
        </p:nvSpPr>
        <p:spPr>
          <a:xfrm>
            <a:off x="1923055" y="15494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1" name="Rectangle 10">
            <a:extLst>
              <a:ext uri="{FF2B5EF4-FFF2-40B4-BE49-F238E27FC236}">
                <a16:creationId xmlns:a16="http://schemas.microsoft.com/office/drawing/2014/main" id="{7B441B24-B42D-43D0-B6B2-3B7320BCED9F}"/>
              </a:ext>
            </a:extLst>
          </p:cNvPr>
          <p:cNvSpPr/>
          <p:nvPr/>
        </p:nvSpPr>
        <p:spPr>
          <a:xfrm>
            <a:off x="5655727" y="15494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21119089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339" y="1600200"/>
            <a:ext cx="4927321" cy="4525963"/>
          </a:xfrm>
        </p:spPr>
      </p:pic>
    </p:spTree>
    <p:extLst>
      <p:ext uri="{BB962C8B-B14F-4D97-AF65-F5344CB8AC3E}">
        <p14:creationId xmlns:p14="http://schemas.microsoft.com/office/powerpoint/2010/main" val="12447781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Non Diapause Conditions</a:t>
            </a:r>
          </a:p>
        </p:txBody>
      </p:sp>
      <p:graphicFrame>
        <p:nvGraphicFramePr>
          <p:cNvPr id="6" name="Content Placeholder 5">
            <a:extLst>
              <a:ext uri="{FF2B5EF4-FFF2-40B4-BE49-F238E27FC236}">
                <a16:creationId xmlns:a16="http://schemas.microsoft.com/office/drawing/2014/main" id="{8B219844-567C-4387-B9F5-D22686FE0D1F}"/>
              </a:ext>
            </a:extLst>
          </p:cNvPr>
          <p:cNvGraphicFramePr>
            <a:graphicFrameLocks noGrp="1"/>
          </p:cNvGraphicFramePr>
          <p:nvPr>
            <p:ph idx="1"/>
            <p:extLst>
              <p:ext uri="{D42A27DB-BD31-4B8C-83A1-F6EECF244321}">
                <p14:modId xmlns:p14="http://schemas.microsoft.com/office/powerpoint/2010/main" val="3167866947"/>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875786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a:extLst>
              <a:ext uri="{FF2B5EF4-FFF2-40B4-BE49-F238E27FC236}">
                <a16:creationId xmlns:a16="http://schemas.microsoft.com/office/drawing/2014/main" id="{8B219844-567C-4387-B9F5-D22686FE0D1F}"/>
              </a:ext>
            </a:extLst>
          </p:cNvPr>
          <p:cNvGraphicFramePr>
            <a:graphicFrameLocks/>
          </p:cNvGraphicFramePr>
          <p:nvPr>
            <p:extLst>
              <p:ext uri="{D42A27DB-BD31-4B8C-83A1-F6EECF244321}">
                <p14:modId xmlns:p14="http://schemas.microsoft.com/office/powerpoint/2010/main" val="2010051682"/>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p:cNvSpPr>
            <a:spLocks noGrp="1"/>
          </p:cNvSpPr>
          <p:nvPr>
            <p:ph type="title"/>
          </p:nvPr>
        </p:nvSpPr>
        <p:spPr/>
        <p:txBody>
          <a:bodyPr>
            <a:normAutofit fontScale="90000"/>
          </a:bodyPr>
          <a:lstStyle/>
          <a:p>
            <a:r>
              <a:rPr lang="en-US" dirty="0"/>
              <a:t>Short Genotype:</a:t>
            </a:r>
            <a:br>
              <a:rPr lang="en-US" dirty="0"/>
            </a:br>
            <a:r>
              <a:rPr lang="en-US" dirty="0"/>
              <a:t>Individuals Programmed for Diapause </a:t>
            </a:r>
          </a:p>
        </p:txBody>
      </p:sp>
    </p:spTree>
    <p:extLst>
      <p:ext uri="{BB962C8B-B14F-4D97-AF65-F5344CB8AC3E}">
        <p14:creationId xmlns:p14="http://schemas.microsoft.com/office/powerpoint/2010/main" val="13039061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34318</TotalTime>
  <Words>4248</Words>
  <Application>Microsoft Office PowerPoint</Application>
  <PresentationFormat>Widescreen</PresentationFormat>
  <Paragraphs>1196</Paragraphs>
  <Slides>177</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177</vt:i4>
      </vt:variant>
    </vt:vector>
  </HeadingPairs>
  <TitlesOfParts>
    <vt:vector size="182" baseType="lpstr">
      <vt:lpstr>Arial</vt:lpstr>
      <vt:lpstr>Calibri</vt:lpstr>
      <vt:lpstr>msgothic</vt:lpstr>
      <vt:lpstr>Wingdings</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European corn borer, ECB (Ostrinia nubilalis)</vt:lpstr>
      <vt:lpstr>Global Temperature Projections</vt:lpstr>
      <vt:lpstr>PowerPoint Presentation</vt:lpstr>
      <vt:lpstr>PowerPoint Presentation</vt:lpstr>
      <vt:lpstr>Photoperiod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LEAN/LIPID mass accumulation</vt:lpstr>
      <vt:lpstr>LIPID mass depletion</vt:lpstr>
      <vt:lpstr>PowerPoint Presentation</vt:lpstr>
      <vt:lpstr>PowerPoint Presentation</vt:lpstr>
      <vt:lpstr>PowerPoint Presentation</vt:lpstr>
      <vt:lpstr>PowerPoint Presentation</vt:lpstr>
      <vt:lpstr>PowerPoint Presentation</vt:lpstr>
      <vt:lpstr>How do larvae respond?</vt:lpstr>
      <vt:lpstr>All larvae have pupated after 11-days in non diapause conditions</vt:lpstr>
      <vt:lpstr>PowerPoint Presentation</vt:lpstr>
      <vt:lpstr>PowerPoint Presentation</vt:lpstr>
      <vt:lpstr>Short-Diapause Genotype Response Varies!</vt:lpstr>
      <vt:lpstr>PowerPoint Presentation</vt:lpstr>
      <vt:lpstr>Measuring CO2 Production</vt:lpstr>
      <vt:lpstr>PowerPoint Presentation</vt:lpstr>
      <vt:lpstr>PowerPoint Presentation</vt:lpstr>
      <vt:lpstr>PowerPoint Presentation</vt:lpstr>
      <vt:lpstr>The wandering stage?</vt:lpstr>
      <vt:lpstr>PowerPoint Presentation</vt:lpstr>
      <vt:lpstr>PowerPoint Presentation</vt:lpstr>
      <vt:lpstr>When should I compare? During Wandering!!</vt:lpstr>
      <vt:lpstr>PowerPoint Presentation</vt:lpstr>
      <vt:lpstr>PowerPoint Presentation</vt:lpstr>
      <vt:lpstr>PowerPoint Presentation</vt:lpstr>
      <vt:lpstr>PowerPoint Presentation</vt:lpstr>
      <vt:lpstr>Long-Diapause Genotype Gained More Lean Mass!</vt:lpstr>
      <vt:lpstr>PowerPoint Presentation</vt:lpstr>
      <vt:lpstr>Fat stores increase when diapause is programmed and for Long-Diapause Larvae!</vt:lpstr>
      <vt:lpstr>PowerPoint Presentation</vt:lpstr>
      <vt:lpstr>Fat stores higher for long-diapause larvae and on diapause day 15!</vt:lpstr>
      <vt:lpstr>PowerPoint Presentation</vt:lpstr>
      <vt:lpstr>Variation in the diapause trait</vt:lpstr>
      <vt:lpstr>Variation in the diapause trait</vt:lpstr>
      <vt:lpstr>Variation in the diapause trait</vt:lpstr>
      <vt:lpstr>Global Temperature Projections</vt:lpstr>
      <vt:lpstr>PowerPoint Presentation</vt:lpstr>
      <vt:lpstr>PowerPoint Presentation</vt:lpstr>
      <vt:lpstr>Shifting critical photoperiod correlated to increasing temperatures</vt:lpstr>
      <vt:lpstr>PowerPoint Presentation</vt:lpstr>
      <vt:lpstr>PowerPoint Presentation</vt:lpstr>
      <vt:lpstr>PowerPoint Presentation</vt:lpstr>
      <vt:lpstr>Lean mass higher for long-diapause larvae and does not change!</vt:lpstr>
      <vt:lpstr>PowerPoint Presentation</vt:lpstr>
      <vt:lpstr>PowerPoint Presentation</vt:lpstr>
      <vt:lpstr>How could populations increase?</vt:lpstr>
      <vt:lpstr>Temperature Determines Insect Activity</vt:lpstr>
      <vt:lpstr>Increased Population Range</vt:lpstr>
      <vt:lpstr>PowerPoint Presentation</vt:lpstr>
      <vt:lpstr>What season is it? Should I prepare for diapause?</vt:lpstr>
      <vt:lpstr>PowerPoint Presentation</vt:lpstr>
      <vt:lpstr>What does diapause onset look like?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strain to explain lean mass on day 1 in diapause treatment</vt:lpstr>
      <vt:lpstr>PowerPoint Presentation</vt:lpstr>
      <vt:lpstr>PowerPoint Presentation</vt:lpstr>
      <vt:lpstr>PowerPoint Presentation</vt:lpstr>
      <vt:lpstr>PowerPoint Presentation</vt:lpstr>
      <vt:lpstr>PowerPoint Presentation</vt:lpstr>
      <vt:lpstr>Using photoperiod to explain lipid mass difference between treatments on Day 1</vt:lpstr>
      <vt:lpstr>Using Strain to Explain lipid mass on day 1</vt:lpstr>
      <vt:lpstr>Using strain to explain lipid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wandering day differ between strains programmed for diapause?</vt:lpstr>
      <vt:lpstr>PowerPoint Presentation</vt:lpstr>
      <vt:lpstr>PowerPoint Presentation</vt:lpstr>
      <vt:lpstr>PowerPoint Presentation</vt:lpstr>
      <vt:lpstr>PowerPoint Presentation</vt:lpstr>
      <vt:lpstr>PowerPoint Presentation</vt:lpstr>
      <vt:lpstr>PowerPoint Presentation</vt:lpstr>
      <vt:lpstr>Non Diapause Conditions</vt:lpstr>
      <vt:lpstr>Short Genotype: Individuals Programmed for Diapause </vt:lpstr>
      <vt:lpstr>Affect of diapause programming:  Long Diapause Genotype</vt:lpstr>
      <vt:lpstr>Affect of diapause programming:  Short Diapause Genotype</vt:lpstr>
      <vt:lpstr>PowerPoint Presentation</vt:lpstr>
      <vt:lpstr>Diapause programming SHOULD induce diapause</vt:lpstr>
      <vt:lpstr>Diapause programming SHOULD induce diapause</vt:lpstr>
      <vt:lpstr>PowerPoint Presentation</vt:lpstr>
      <vt:lpstr>PowerPoint Presentation</vt:lpstr>
      <vt:lpstr>PowerPoint Presentation</vt:lpstr>
      <vt:lpstr>PowerPoint Presentation</vt:lpstr>
      <vt:lpstr>Are diapause programmed animals bigger?</vt:lpstr>
      <vt:lpstr>Does the wandering day differ in animals programmed for diapause?</vt:lpstr>
      <vt:lpstr>PowerPoint Presentation</vt:lpstr>
      <vt:lpstr>Are diapause programmed animals bigger?</vt:lpstr>
      <vt:lpstr>PowerPoint Presentation</vt:lpstr>
      <vt:lpstr>Are animals programmed for longer diapause bigger in preparation for diapause?</vt:lpstr>
      <vt:lpstr>PowerPoint Presentation</vt:lpstr>
      <vt:lpstr>How about during diapause?</vt:lpstr>
      <vt:lpstr>PowerPoint Presentation</vt:lpstr>
      <vt:lpstr>PowerPoint Presentation</vt:lpstr>
      <vt:lpstr>PowerPoint Presentation</vt:lpstr>
      <vt:lpstr>Is other stuff accumulating in diapause programmed animals?</vt:lpstr>
      <vt:lpstr>Using photoperiod to explain lean mass on day 1</vt:lpstr>
      <vt:lpstr>Using photoperiod to explain lean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 Effects Wet Mass Accumulation</vt:lpstr>
      <vt:lpstr>Genotype Effects Wet Mass Accumulation by Strain</vt:lpstr>
      <vt:lpstr>Genotype Effects Wet Mass Depletion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 James T. - ARS</cp:lastModifiedBy>
  <cp:revision>698</cp:revision>
  <cp:lastPrinted>2018-10-19T16:39:19Z</cp:lastPrinted>
  <dcterms:modified xsi:type="dcterms:W3CDTF">2019-07-16T13:46:50Z</dcterms:modified>
</cp:coreProperties>
</file>